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258" r:id="rId4"/>
    <p:sldId id="278" r:id="rId5"/>
    <p:sldId id="259" r:id="rId6"/>
    <p:sldId id="262" r:id="rId7"/>
    <p:sldId id="260" r:id="rId8"/>
    <p:sldId id="277" r:id="rId9"/>
    <p:sldId id="261" r:id="rId10"/>
    <p:sldId id="263" r:id="rId11"/>
    <p:sldId id="266" r:id="rId12"/>
    <p:sldId id="264" r:id="rId13"/>
    <p:sldId id="265" r:id="rId14"/>
    <p:sldId id="267" r:id="rId15"/>
    <p:sldId id="268" r:id="rId16"/>
    <p:sldId id="269" r:id="rId17"/>
    <p:sldId id="270" r:id="rId18"/>
    <p:sldId id="271" r:id="rId19"/>
    <p:sldId id="272" r:id="rId20"/>
    <p:sldId id="273" r:id="rId21"/>
    <p:sldId id="276" r:id="rId22"/>
    <p:sldId id="274" r:id="rId23"/>
    <p:sldId id="2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492A38-AD65-42C7-B0E6-56EFABD0E4DE}" v="4" dt="2021-09-07T15:39:48.193"/>
    <p1510:client id="{3B0725CB-EFFE-0E69-F579-E6526E8A838F}" v="778" dt="2021-09-21T22:35:28.406"/>
    <p1510:client id="{41C113D9-3CCF-DF14-EDBB-68AB51131658}" v="210" dt="2021-09-13T21:19:31.371"/>
    <p1510:client id="{4D603C6F-B7DD-4A22-81EC-5E67DAF6B988}" v="2637" dt="2021-09-12T02:03:36.837"/>
    <p1510:client id="{562F7E52-2704-BB3D-3C6C-E9D87B41EF8E}" v="17" dt="2021-09-11T01:27:10.712"/>
    <p1510:client id="{7F6B42BF-20EA-4A89-653C-437F7AA772DC}" v="1804" dt="2021-09-12T20:08:28.030"/>
    <p1510:client id="{92352943-350E-162A-D560-1C8B9B1BE9B9}" v="20" dt="2021-09-22T21:16:45.510"/>
    <p1510:client id="{CE09034D-C8C2-6D33-F85D-D03604D368D3}" v="367" dt="2021-09-21T05:00:03.431"/>
    <p1510:client id="{F01CB3E9-AA4E-095B-E724-7847F17BF637}" v="18" dt="2021-09-13T16:56:35.601"/>
    <p1510:client id="{F0A47C7C-881C-4056-AE63-13219767FE90}" v="369" dt="2021-09-07T02:51:55.6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78F45CC-5911-49E1-8864-2CA30703B4E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B7EF3FC-833C-4A8E-AD45-1F42DD7D77C4}">
      <dgm:prSet/>
      <dgm:spPr/>
      <dgm:t>
        <a:bodyPr/>
        <a:lstStyle/>
        <a:p>
          <a:r>
            <a:rPr lang="en-US"/>
            <a:t>Alejandro did not want the movie to be taken down, and he did not want his determination to be halted</a:t>
          </a:r>
        </a:p>
      </dgm:t>
    </dgm:pt>
    <dgm:pt modelId="{2A4CEF85-85AF-45AF-B10C-3B0245129876}" type="parTrans" cxnId="{B2895EC9-141B-4E7E-A55B-B7F296C131BB}">
      <dgm:prSet/>
      <dgm:spPr/>
      <dgm:t>
        <a:bodyPr/>
        <a:lstStyle/>
        <a:p>
          <a:endParaRPr lang="en-US"/>
        </a:p>
      </dgm:t>
    </dgm:pt>
    <dgm:pt modelId="{49A36446-C83D-4C82-9734-CB33B9256C3F}" type="sibTrans" cxnId="{B2895EC9-141B-4E7E-A55B-B7F296C131BB}">
      <dgm:prSet/>
      <dgm:spPr/>
      <dgm:t>
        <a:bodyPr/>
        <a:lstStyle/>
        <a:p>
          <a:endParaRPr lang="en-US"/>
        </a:p>
      </dgm:t>
    </dgm:pt>
    <dgm:pt modelId="{2E387B17-84ED-4346-B4A3-39CAECCCC0F9}">
      <dgm:prSet/>
      <dgm:spPr/>
      <dgm:t>
        <a:bodyPr/>
        <a:lstStyle/>
        <a:p>
          <a:r>
            <a:rPr lang="en-US"/>
            <a:t>This relates to the values of Cinepolis; Passion for results, Integrity, Commitment, Service, Ser Palomita (“be a popcorn”) an expression used to combine values such as being a team player, innovation, creativity and diversity</a:t>
          </a:r>
        </a:p>
      </dgm:t>
    </dgm:pt>
    <dgm:pt modelId="{1B75CB96-5467-48F9-B016-C809422597CC}" type="parTrans" cxnId="{87F9DFA3-9E07-4DA5-ACAF-FA9CE42B3818}">
      <dgm:prSet/>
      <dgm:spPr/>
      <dgm:t>
        <a:bodyPr/>
        <a:lstStyle/>
        <a:p>
          <a:endParaRPr lang="en-US"/>
        </a:p>
      </dgm:t>
    </dgm:pt>
    <dgm:pt modelId="{CC6119E9-6DD4-4B64-840A-A15130CBD5F9}" type="sibTrans" cxnId="{87F9DFA3-9E07-4DA5-ACAF-FA9CE42B3818}">
      <dgm:prSet/>
      <dgm:spPr/>
      <dgm:t>
        <a:bodyPr/>
        <a:lstStyle/>
        <a:p>
          <a:endParaRPr lang="en-US"/>
        </a:p>
      </dgm:t>
    </dgm:pt>
    <dgm:pt modelId="{D53F12AC-7264-4319-B307-F90A1ACB226B}">
      <dgm:prSet/>
      <dgm:spPr/>
      <dgm:t>
        <a:bodyPr/>
        <a:lstStyle/>
        <a:p>
          <a:r>
            <a:rPr lang="en-US"/>
            <a:t>If he were to just pull the movie, he might of felt as though he was going against the values of the company</a:t>
          </a:r>
        </a:p>
      </dgm:t>
    </dgm:pt>
    <dgm:pt modelId="{87307788-2A61-4D68-817B-2D0B7D777B83}" type="parTrans" cxnId="{989A51BB-C1E0-41C8-BF2C-C75F4D83D2D1}">
      <dgm:prSet/>
      <dgm:spPr/>
      <dgm:t>
        <a:bodyPr/>
        <a:lstStyle/>
        <a:p>
          <a:endParaRPr lang="en-US"/>
        </a:p>
      </dgm:t>
    </dgm:pt>
    <dgm:pt modelId="{C8FFBFC9-D8F1-4D61-8D22-BA121BF2585A}" type="sibTrans" cxnId="{989A51BB-C1E0-41C8-BF2C-C75F4D83D2D1}">
      <dgm:prSet/>
      <dgm:spPr/>
      <dgm:t>
        <a:bodyPr/>
        <a:lstStyle/>
        <a:p>
          <a:endParaRPr lang="en-US"/>
        </a:p>
      </dgm:t>
    </dgm:pt>
    <dgm:pt modelId="{797D347F-0A0C-436F-88C9-C9971B4C883F}" type="pres">
      <dgm:prSet presAssocID="{578F45CC-5911-49E1-8864-2CA30703B4E6}" presName="root" presStyleCnt="0">
        <dgm:presLayoutVars>
          <dgm:dir/>
          <dgm:resizeHandles val="exact"/>
        </dgm:presLayoutVars>
      </dgm:prSet>
      <dgm:spPr/>
    </dgm:pt>
    <dgm:pt modelId="{93C4C597-A627-449A-83EB-2E995B0B02BF}" type="pres">
      <dgm:prSet presAssocID="{2B7EF3FC-833C-4A8E-AD45-1F42DD7D77C4}" presName="compNode" presStyleCnt="0"/>
      <dgm:spPr/>
    </dgm:pt>
    <dgm:pt modelId="{6E8B2D06-685A-4BF8-8DF9-73CE481D44BB}" type="pres">
      <dgm:prSet presAssocID="{2B7EF3FC-833C-4A8E-AD45-1F42DD7D77C4}" presName="bgRect" presStyleLbl="bgShp" presStyleIdx="0" presStyleCnt="3"/>
      <dgm:spPr/>
    </dgm:pt>
    <dgm:pt modelId="{AF759B8C-B11C-4F84-B168-DFE139DB673E}" type="pres">
      <dgm:prSet presAssocID="{2B7EF3FC-833C-4A8E-AD45-1F42DD7D77C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pper board"/>
        </a:ext>
      </dgm:extLst>
    </dgm:pt>
    <dgm:pt modelId="{38903134-8B6A-42F5-9869-EA1ADE6DE1D9}" type="pres">
      <dgm:prSet presAssocID="{2B7EF3FC-833C-4A8E-AD45-1F42DD7D77C4}" presName="spaceRect" presStyleCnt="0"/>
      <dgm:spPr/>
    </dgm:pt>
    <dgm:pt modelId="{26914B8F-5ADB-4219-A7A0-2F6195A5A6F0}" type="pres">
      <dgm:prSet presAssocID="{2B7EF3FC-833C-4A8E-AD45-1F42DD7D77C4}" presName="parTx" presStyleLbl="revTx" presStyleIdx="0" presStyleCnt="3">
        <dgm:presLayoutVars>
          <dgm:chMax val="0"/>
          <dgm:chPref val="0"/>
        </dgm:presLayoutVars>
      </dgm:prSet>
      <dgm:spPr/>
    </dgm:pt>
    <dgm:pt modelId="{A94303CE-251B-4088-88B8-B3B224D7B3BB}" type="pres">
      <dgm:prSet presAssocID="{49A36446-C83D-4C82-9734-CB33B9256C3F}" presName="sibTrans" presStyleCnt="0"/>
      <dgm:spPr/>
    </dgm:pt>
    <dgm:pt modelId="{0E5723F5-C4A5-4687-ABCD-2E180D5AC6E2}" type="pres">
      <dgm:prSet presAssocID="{2E387B17-84ED-4346-B4A3-39CAECCCC0F9}" presName="compNode" presStyleCnt="0"/>
      <dgm:spPr/>
    </dgm:pt>
    <dgm:pt modelId="{2A6CC093-63EF-4CBD-8CC5-90551081F678}" type="pres">
      <dgm:prSet presAssocID="{2E387B17-84ED-4346-B4A3-39CAECCCC0F9}" presName="bgRect" presStyleLbl="bgShp" presStyleIdx="1" presStyleCnt="3"/>
      <dgm:spPr/>
    </dgm:pt>
    <dgm:pt modelId="{D849F4AD-159A-4318-A27A-64F823BB7228}" type="pres">
      <dgm:prSet presAssocID="{2E387B17-84ED-4346-B4A3-39CAECCCC0F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Lock"/>
        </a:ext>
      </dgm:extLst>
    </dgm:pt>
    <dgm:pt modelId="{19157235-E54A-4F3E-A7C3-89B081C2E86C}" type="pres">
      <dgm:prSet presAssocID="{2E387B17-84ED-4346-B4A3-39CAECCCC0F9}" presName="spaceRect" presStyleCnt="0"/>
      <dgm:spPr/>
    </dgm:pt>
    <dgm:pt modelId="{990934F6-4E61-4071-9AE2-E270AC45DC24}" type="pres">
      <dgm:prSet presAssocID="{2E387B17-84ED-4346-B4A3-39CAECCCC0F9}" presName="parTx" presStyleLbl="revTx" presStyleIdx="1" presStyleCnt="3">
        <dgm:presLayoutVars>
          <dgm:chMax val="0"/>
          <dgm:chPref val="0"/>
        </dgm:presLayoutVars>
      </dgm:prSet>
      <dgm:spPr/>
    </dgm:pt>
    <dgm:pt modelId="{B0BCA836-A747-4DE5-A9D2-11AB9F33B552}" type="pres">
      <dgm:prSet presAssocID="{CC6119E9-6DD4-4B64-840A-A15130CBD5F9}" presName="sibTrans" presStyleCnt="0"/>
      <dgm:spPr/>
    </dgm:pt>
    <dgm:pt modelId="{A9072FA2-8205-473F-B510-822A91B5DBEC}" type="pres">
      <dgm:prSet presAssocID="{D53F12AC-7264-4319-B307-F90A1ACB226B}" presName="compNode" presStyleCnt="0"/>
      <dgm:spPr/>
    </dgm:pt>
    <dgm:pt modelId="{4EC4750E-0590-4458-9C32-EE6BB0E843F5}" type="pres">
      <dgm:prSet presAssocID="{D53F12AC-7264-4319-B307-F90A1ACB226B}" presName="bgRect" presStyleLbl="bgShp" presStyleIdx="2" presStyleCnt="3"/>
      <dgm:spPr/>
    </dgm:pt>
    <dgm:pt modelId="{B5A4BA3D-0FB0-48F3-8A3B-20A108373A90}" type="pres">
      <dgm:prSet presAssocID="{D53F12AC-7264-4319-B307-F90A1ACB22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m reel"/>
        </a:ext>
      </dgm:extLst>
    </dgm:pt>
    <dgm:pt modelId="{E3FF0061-C969-4086-81BF-7025598DB3A5}" type="pres">
      <dgm:prSet presAssocID="{D53F12AC-7264-4319-B307-F90A1ACB226B}" presName="spaceRect" presStyleCnt="0"/>
      <dgm:spPr/>
    </dgm:pt>
    <dgm:pt modelId="{AF7ACC67-2C35-45DB-95EC-BF1F582F29E5}" type="pres">
      <dgm:prSet presAssocID="{D53F12AC-7264-4319-B307-F90A1ACB226B}" presName="parTx" presStyleLbl="revTx" presStyleIdx="2" presStyleCnt="3">
        <dgm:presLayoutVars>
          <dgm:chMax val="0"/>
          <dgm:chPref val="0"/>
        </dgm:presLayoutVars>
      </dgm:prSet>
      <dgm:spPr/>
    </dgm:pt>
  </dgm:ptLst>
  <dgm:cxnLst>
    <dgm:cxn modelId="{CE078820-AF84-49C4-A521-C9672B32CED5}" type="presOf" srcId="{2B7EF3FC-833C-4A8E-AD45-1F42DD7D77C4}" destId="{26914B8F-5ADB-4219-A7A0-2F6195A5A6F0}" srcOrd="0" destOrd="0" presId="urn:microsoft.com/office/officeart/2018/2/layout/IconVerticalSolidList"/>
    <dgm:cxn modelId="{93D5E77C-7114-4166-98D9-99E7CF20A3C4}" type="presOf" srcId="{578F45CC-5911-49E1-8864-2CA30703B4E6}" destId="{797D347F-0A0C-436F-88C9-C9971B4C883F}" srcOrd="0" destOrd="0" presId="urn:microsoft.com/office/officeart/2018/2/layout/IconVerticalSolidList"/>
    <dgm:cxn modelId="{87F9DFA3-9E07-4DA5-ACAF-FA9CE42B3818}" srcId="{578F45CC-5911-49E1-8864-2CA30703B4E6}" destId="{2E387B17-84ED-4346-B4A3-39CAECCCC0F9}" srcOrd="1" destOrd="0" parTransId="{1B75CB96-5467-48F9-B016-C809422597CC}" sibTransId="{CC6119E9-6DD4-4B64-840A-A15130CBD5F9}"/>
    <dgm:cxn modelId="{51AD1EB5-C8DF-400C-BFA8-783D278C3D87}" type="presOf" srcId="{D53F12AC-7264-4319-B307-F90A1ACB226B}" destId="{AF7ACC67-2C35-45DB-95EC-BF1F582F29E5}" srcOrd="0" destOrd="0" presId="urn:microsoft.com/office/officeart/2018/2/layout/IconVerticalSolidList"/>
    <dgm:cxn modelId="{26BA8BB8-F83C-4480-93C5-0F9D58CFF469}" type="presOf" srcId="{2E387B17-84ED-4346-B4A3-39CAECCCC0F9}" destId="{990934F6-4E61-4071-9AE2-E270AC45DC24}" srcOrd="0" destOrd="0" presId="urn:microsoft.com/office/officeart/2018/2/layout/IconVerticalSolidList"/>
    <dgm:cxn modelId="{989A51BB-C1E0-41C8-BF2C-C75F4D83D2D1}" srcId="{578F45CC-5911-49E1-8864-2CA30703B4E6}" destId="{D53F12AC-7264-4319-B307-F90A1ACB226B}" srcOrd="2" destOrd="0" parTransId="{87307788-2A61-4D68-817B-2D0B7D777B83}" sibTransId="{C8FFBFC9-D8F1-4D61-8D22-BA121BF2585A}"/>
    <dgm:cxn modelId="{B2895EC9-141B-4E7E-A55B-B7F296C131BB}" srcId="{578F45CC-5911-49E1-8864-2CA30703B4E6}" destId="{2B7EF3FC-833C-4A8E-AD45-1F42DD7D77C4}" srcOrd="0" destOrd="0" parTransId="{2A4CEF85-85AF-45AF-B10C-3B0245129876}" sibTransId="{49A36446-C83D-4C82-9734-CB33B9256C3F}"/>
    <dgm:cxn modelId="{5040358A-A15A-4A89-A938-02EC9857191B}" type="presParOf" srcId="{797D347F-0A0C-436F-88C9-C9971B4C883F}" destId="{93C4C597-A627-449A-83EB-2E995B0B02BF}" srcOrd="0" destOrd="0" presId="urn:microsoft.com/office/officeart/2018/2/layout/IconVerticalSolidList"/>
    <dgm:cxn modelId="{C37CA4A7-ACBF-47EB-8A81-538880969336}" type="presParOf" srcId="{93C4C597-A627-449A-83EB-2E995B0B02BF}" destId="{6E8B2D06-685A-4BF8-8DF9-73CE481D44BB}" srcOrd="0" destOrd="0" presId="urn:microsoft.com/office/officeart/2018/2/layout/IconVerticalSolidList"/>
    <dgm:cxn modelId="{B69B26DD-C252-4420-96B9-2B4493C74D94}" type="presParOf" srcId="{93C4C597-A627-449A-83EB-2E995B0B02BF}" destId="{AF759B8C-B11C-4F84-B168-DFE139DB673E}" srcOrd="1" destOrd="0" presId="urn:microsoft.com/office/officeart/2018/2/layout/IconVerticalSolidList"/>
    <dgm:cxn modelId="{3E9E4DB2-07D7-44CC-8B38-1A5605B306CD}" type="presParOf" srcId="{93C4C597-A627-449A-83EB-2E995B0B02BF}" destId="{38903134-8B6A-42F5-9869-EA1ADE6DE1D9}" srcOrd="2" destOrd="0" presId="urn:microsoft.com/office/officeart/2018/2/layout/IconVerticalSolidList"/>
    <dgm:cxn modelId="{87651108-0C75-4CFE-8911-1744B2F071A8}" type="presParOf" srcId="{93C4C597-A627-449A-83EB-2E995B0B02BF}" destId="{26914B8F-5ADB-4219-A7A0-2F6195A5A6F0}" srcOrd="3" destOrd="0" presId="urn:microsoft.com/office/officeart/2018/2/layout/IconVerticalSolidList"/>
    <dgm:cxn modelId="{FCF74BD0-9710-4867-9487-4A8F6F5D88E3}" type="presParOf" srcId="{797D347F-0A0C-436F-88C9-C9971B4C883F}" destId="{A94303CE-251B-4088-88B8-B3B224D7B3BB}" srcOrd="1" destOrd="0" presId="urn:microsoft.com/office/officeart/2018/2/layout/IconVerticalSolidList"/>
    <dgm:cxn modelId="{23035FD9-F619-4179-9C8E-485B9D0CA619}" type="presParOf" srcId="{797D347F-0A0C-436F-88C9-C9971B4C883F}" destId="{0E5723F5-C4A5-4687-ABCD-2E180D5AC6E2}" srcOrd="2" destOrd="0" presId="urn:microsoft.com/office/officeart/2018/2/layout/IconVerticalSolidList"/>
    <dgm:cxn modelId="{DA56D0B8-7987-4A00-B5E7-4136B87F14A9}" type="presParOf" srcId="{0E5723F5-C4A5-4687-ABCD-2E180D5AC6E2}" destId="{2A6CC093-63EF-4CBD-8CC5-90551081F678}" srcOrd="0" destOrd="0" presId="urn:microsoft.com/office/officeart/2018/2/layout/IconVerticalSolidList"/>
    <dgm:cxn modelId="{F4522EDF-CB34-46E2-94D6-4049EF389BA0}" type="presParOf" srcId="{0E5723F5-C4A5-4687-ABCD-2E180D5AC6E2}" destId="{D849F4AD-159A-4318-A27A-64F823BB7228}" srcOrd="1" destOrd="0" presId="urn:microsoft.com/office/officeart/2018/2/layout/IconVerticalSolidList"/>
    <dgm:cxn modelId="{30D6AABB-62EA-4C86-992C-681E3A4A0821}" type="presParOf" srcId="{0E5723F5-C4A5-4687-ABCD-2E180D5AC6E2}" destId="{19157235-E54A-4F3E-A7C3-89B081C2E86C}" srcOrd="2" destOrd="0" presId="urn:microsoft.com/office/officeart/2018/2/layout/IconVerticalSolidList"/>
    <dgm:cxn modelId="{C6BDDC5E-3AB1-465C-A320-7DFC7619E827}" type="presParOf" srcId="{0E5723F5-C4A5-4687-ABCD-2E180D5AC6E2}" destId="{990934F6-4E61-4071-9AE2-E270AC45DC24}" srcOrd="3" destOrd="0" presId="urn:microsoft.com/office/officeart/2018/2/layout/IconVerticalSolidList"/>
    <dgm:cxn modelId="{C9EA1F43-A24F-4EA8-B63D-DD90B01E5935}" type="presParOf" srcId="{797D347F-0A0C-436F-88C9-C9971B4C883F}" destId="{B0BCA836-A747-4DE5-A9D2-11AB9F33B552}" srcOrd="3" destOrd="0" presId="urn:microsoft.com/office/officeart/2018/2/layout/IconVerticalSolidList"/>
    <dgm:cxn modelId="{E103A38B-33A8-481C-9144-E8C547CE8B3A}" type="presParOf" srcId="{797D347F-0A0C-436F-88C9-C9971B4C883F}" destId="{A9072FA2-8205-473F-B510-822A91B5DBEC}" srcOrd="4" destOrd="0" presId="urn:microsoft.com/office/officeart/2018/2/layout/IconVerticalSolidList"/>
    <dgm:cxn modelId="{EF3BFBF0-7768-4B1F-B7BF-83AF8B5AE365}" type="presParOf" srcId="{A9072FA2-8205-473F-B510-822A91B5DBEC}" destId="{4EC4750E-0590-4458-9C32-EE6BB0E843F5}" srcOrd="0" destOrd="0" presId="urn:microsoft.com/office/officeart/2018/2/layout/IconVerticalSolidList"/>
    <dgm:cxn modelId="{4DB941C5-B5B4-413A-A960-4EACCCBF768D}" type="presParOf" srcId="{A9072FA2-8205-473F-B510-822A91B5DBEC}" destId="{B5A4BA3D-0FB0-48F3-8A3B-20A108373A90}" srcOrd="1" destOrd="0" presId="urn:microsoft.com/office/officeart/2018/2/layout/IconVerticalSolidList"/>
    <dgm:cxn modelId="{9088D156-F78B-4C93-8DE0-845B8FBAF48A}" type="presParOf" srcId="{A9072FA2-8205-473F-B510-822A91B5DBEC}" destId="{E3FF0061-C969-4086-81BF-7025598DB3A5}" srcOrd="2" destOrd="0" presId="urn:microsoft.com/office/officeart/2018/2/layout/IconVerticalSolidList"/>
    <dgm:cxn modelId="{5600E3A6-1DE0-409E-8EB1-16D9E601970D}" type="presParOf" srcId="{A9072FA2-8205-473F-B510-822A91B5DBEC}" destId="{AF7ACC67-2C35-45DB-95EC-BF1F582F29E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B2D06-685A-4BF8-8DF9-73CE481D44BB}">
      <dsp:nvSpPr>
        <dsp:cNvPr id="0" name=""/>
        <dsp:cNvSpPr/>
      </dsp:nvSpPr>
      <dsp:spPr>
        <a:xfrm>
          <a:off x="0" y="511"/>
          <a:ext cx="11033029" cy="119663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759B8C-B11C-4F84-B168-DFE139DB673E}">
      <dsp:nvSpPr>
        <dsp:cNvPr id="0" name=""/>
        <dsp:cNvSpPr/>
      </dsp:nvSpPr>
      <dsp:spPr>
        <a:xfrm>
          <a:off x="361980" y="269753"/>
          <a:ext cx="658146" cy="6581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914B8F-5ADB-4219-A7A0-2F6195A5A6F0}">
      <dsp:nvSpPr>
        <dsp:cNvPr id="0" name=""/>
        <dsp:cNvSpPr/>
      </dsp:nvSpPr>
      <dsp:spPr>
        <a:xfrm>
          <a:off x="1382108" y="511"/>
          <a:ext cx="9650920" cy="1196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43" tIns="126643" rIns="126643" bIns="126643" numCol="1" spcCol="1270" anchor="ctr" anchorCtr="0">
          <a:noAutofit/>
        </a:bodyPr>
        <a:lstStyle/>
        <a:p>
          <a:pPr marL="0" lvl="0" indent="0" algn="l" defTabSz="1022350">
            <a:lnSpc>
              <a:spcPct val="90000"/>
            </a:lnSpc>
            <a:spcBef>
              <a:spcPct val="0"/>
            </a:spcBef>
            <a:spcAft>
              <a:spcPct val="35000"/>
            </a:spcAft>
            <a:buNone/>
          </a:pPr>
          <a:r>
            <a:rPr lang="en-US" sz="2300" kern="1200"/>
            <a:t>Alejandro did not want the movie to be taken down, and he did not want his determination to be halted</a:t>
          </a:r>
        </a:p>
      </dsp:txBody>
      <dsp:txXfrm>
        <a:off x="1382108" y="511"/>
        <a:ext cx="9650920" cy="1196630"/>
      </dsp:txXfrm>
    </dsp:sp>
    <dsp:sp modelId="{2A6CC093-63EF-4CBD-8CC5-90551081F678}">
      <dsp:nvSpPr>
        <dsp:cNvPr id="0" name=""/>
        <dsp:cNvSpPr/>
      </dsp:nvSpPr>
      <dsp:spPr>
        <a:xfrm>
          <a:off x="0" y="1496299"/>
          <a:ext cx="11033029" cy="119663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49F4AD-159A-4318-A27A-64F823BB7228}">
      <dsp:nvSpPr>
        <dsp:cNvPr id="0" name=""/>
        <dsp:cNvSpPr/>
      </dsp:nvSpPr>
      <dsp:spPr>
        <a:xfrm>
          <a:off x="361980" y="1765541"/>
          <a:ext cx="658146" cy="658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0934F6-4E61-4071-9AE2-E270AC45DC24}">
      <dsp:nvSpPr>
        <dsp:cNvPr id="0" name=""/>
        <dsp:cNvSpPr/>
      </dsp:nvSpPr>
      <dsp:spPr>
        <a:xfrm>
          <a:off x="1382108" y="1496299"/>
          <a:ext cx="9650920" cy="1196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43" tIns="126643" rIns="126643" bIns="126643" numCol="1" spcCol="1270" anchor="ctr" anchorCtr="0">
          <a:noAutofit/>
        </a:bodyPr>
        <a:lstStyle/>
        <a:p>
          <a:pPr marL="0" lvl="0" indent="0" algn="l" defTabSz="1022350">
            <a:lnSpc>
              <a:spcPct val="90000"/>
            </a:lnSpc>
            <a:spcBef>
              <a:spcPct val="0"/>
            </a:spcBef>
            <a:spcAft>
              <a:spcPct val="35000"/>
            </a:spcAft>
            <a:buNone/>
          </a:pPr>
          <a:r>
            <a:rPr lang="en-US" sz="2300" kern="1200"/>
            <a:t>This relates to the values of Cinepolis; Passion for results, Integrity, Commitment, Service, Ser Palomita (“be a popcorn”) an expression used to combine values such as being a team player, innovation, creativity and diversity</a:t>
          </a:r>
        </a:p>
      </dsp:txBody>
      <dsp:txXfrm>
        <a:off x="1382108" y="1496299"/>
        <a:ext cx="9650920" cy="1196630"/>
      </dsp:txXfrm>
    </dsp:sp>
    <dsp:sp modelId="{4EC4750E-0590-4458-9C32-EE6BB0E843F5}">
      <dsp:nvSpPr>
        <dsp:cNvPr id="0" name=""/>
        <dsp:cNvSpPr/>
      </dsp:nvSpPr>
      <dsp:spPr>
        <a:xfrm>
          <a:off x="0" y="2992087"/>
          <a:ext cx="11033029" cy="119663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A4BA3D-0FB0-48F3-8A3B-20A108373A90}">
      <dsp:nvSpPr>
        <dsp:cNvPr id="0" name=""/>
        <dsp:cNvSpPr/>
      </dsp:nvSpPr>
      <dsp:spPr>
        <a:xfrm>
          <a:off x="361980" y="3261329"/>
          <a:ext cx="658146" cy="6581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7ACC67-2C35-45DB-95EC-BF1F582F29E5}">
      <dsp:nvSpPr>
        <dsp:cNvPr id="0" name=""/>
        <dsp:cNvSpPr/>
      </dsp:nvSpPr>
      <dsp:spPr>
        <a:xfrm>
          <a:off x="1382108" y="2992087"/>
          <a:ext cx="9650920" cy="1196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43" tIns="126643" rIns="126643" bIns="126643" numCol="1" spcCol="1270" anchor="ctr" anchorCtr="0">
          <a:noAutofit/>
        </a:bodyPr>
        <a:lstStyle/>
        <a:p>
          <a:pPr marL="0" lvl="0" indent="0" algn="l" defTabSz="1022350">
            <a:lnSpc>
              <a:spcPct val="90000"/>
            </a:lnSpc>
            <a:spcBef>
              <a:spcPct val="0"/>
            </a:spcBef>
            <a:spcAft>
              <a:spcPct val="35000"/>
            </a:spcAft>
            <a:buNone/>
          </a:pPr>
          <a:r>
            <a:rPr lang="en-US" sz="2300" kern="1200"/>
            <a:t>If he were to just pull the movie, he might of felt as though he was going against the values of the company</a:t>
          </a:r>
        </a:p>
      </dsp:txBody>
      <dsp:txXfrm>
        <a:off x="1382108" y="2992087"/>
        <a:ext cx="9650920" cy="119663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Wednesday, September 22, 2021</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538496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Wednesday, September 22, 2021</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479118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Wednesday, September 22, 2021</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394052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Wednesday, September 22, 2021</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82786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Wednesday, September 22, 2021</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222307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Wednesday, September 22, 2021</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119538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Wednesday, September 22, 2021</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6227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Wednesday, September 22, 2021</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12920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Wednesday, September 22, 2021</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699318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Wednesday, September 22, 2021</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815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Wednesday, September 22, 2021</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62660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Wednesday, September 22, 2021</a:t>
            </a:fld>
            <a:endParaRPr lang="en-US" cap="all"/>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a:p>
        </p:txBody>
      </p:sp>
    </p:spTree>
    <p:extLst>
      <p:ext uri="{BB962C8B-B14F-4D97-AF65-F5344CB8AC3E}">
        <p14:creationId xmlns:p14="http://schemas.microsoft.com/office/powerpoint/2010/main" val="341099457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74" r:id="rId4"/>
    <p:sldLayoutId id="2147483675" r:id="rId5"/>
    <p:sldLayoutId id="2147483680" r:id="rId6"/>
    <p:sldLayoutId id="2147483676" r:id="rId7"/>
    <p:sldLayoutId id="2147483677" r:id="rId8"/>
    <p:sldLayoutId id="2147483678" r:id="rId9"/>
    <p:sldLayoutId id="2147483679" r:id="rId10"/>
    <p:sldLayoutId id="2147483681"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7mUs2fGLZ08?feature=oembe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foxnews.com/lifestyle/order-pulling-presumed-guilty-from-theaters-is-reversed" TargetMode="External"/><Relationship Id="rId13" Type="http://schemas.openxmlformats.org/officeDocument/2006/relationships/hyperlink" Target="https://www.comparably.com/companies/cinepolis/leadership" TargetMode="External"/><Relationship Id="rId3" Type="http://schemas.openxmlformats.org/officeDocument/2006/relationships/hyperlink" Target="https://twitter.com/somoscinepolis/status/1114920771934015488?lang=hi" TargetMode="External"/><Relationship Id="rId7" Type="http://schemas.openxmlformats.org/officeDocument/2006/relationships/hyperlink" Target="https://www.amazon.com/Presumed-Guilty-Layda-Negrete/dp/B0071WQ806" TargetMode="External"/><Relationship Id="rId12" Type="http://schemas.openxmlformats.org/officeDocument/2006/relationships/hyperlink" Target="https://www.doarlaw.com/blog/2021/04/what-you-should-know-about-the-federal-governments-conviction-rate/" TargetMode="External"/><Relationship Id="rId2" Type="http://schemas.openxmlformats.org/officeDocument/2006/relationships/hyperlink" Target="https://zeevector.com/cinepolis-logo-vector-png/" TargetMode="External"/><Relationship Id="rId1" Type="http://schemas.openxmlformats.org/officeDocument/2006/relationships/slideLayout" Target="../slideLayouts/slideLayout2.xml"/><Relationship Id="rId6" Type="http://schemas.openxmlformats.org/officeDocument/2006/relationships/hyperlink" Target="https://www.bbc.com/news/world-latin-america-12674150" TargetMode="External"/><Relationship Id="rId11" Type="http://schemas.openxmlformats.org/officeDocument/2006/relationships/hyperlink" Target="https://www.thestar.com/news/world/2018/09/24/ben-and-jerrys-creating-political-ice-cream-flavours.html" TargetMode="External"/><Relationship Id="rId5" Type="http://schemas.openxmlformats.org/officeDocument/2006/relationships/hyperlink" Target="http://archive.pov.org/presumedguilty/film-description/" TargetMode="External"/><Relationship Id="rId10" Type="http://schemas.openxmlformats.org/officeDocument/2006/relationships/hyperlink" Target="https://www.dairyreporter.com/Article/2018/11/02/We-couldn-t-be-silent-any-longer-Ben-Jerry-s-new-flavor-gets-political" TargetMode="External"/><Relationship Id="rId4" Type="http://schemas.openxmlformats.org/officeDocument/2006/relationships/hyperlink" Target="https://logos.fandom.com/wiki/Fundaci%C3%B3n_Cin%C3%A9polis" TargetMode="External"/><Relationship Id="rId9" Type="http://schemas.openxmlformats.org/officeDocument/2006/relationships/hyperlink" Target="https://www.benjerry.com/values/issues-we-care-abou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19DE0E-F039-443E-AF60-E4B6AA72D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4">
                  <a:alpha val="80000"/>
                </a:schemeClr>
              </a:gs>
              <a:gs pos="100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5">
                  <a:alpha val="0"/>
                </a:schemeClr>
              </a:gs>
              <a:gs pos="91000">
                <a:schemeClr val="accent2">
                  <a:alpha val="43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5638801" cy="6886827"/>
          </a:xfrm>
          <a:prstGeom prst="rect">
            <a:avLst/>
          </a:prstGeom>
          <a:gradFill>
            <a:gsLst>
              <a:gs pos="49000">
                <a:schemeClr val="accent6">
                  <a:lumMod val="75000"/>
                  <a:alpha val="0"/>
                </a:schemeClr>
              </a:gs>
              <a:gs pos="99000">
                <a:schemeClr val="accent6">
                  <a:alpha val="7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609180" y="724988"/>
            <a:ext cx="5121259" cy="5458067"/>
          </a:xfrm>
          <a:prstGeom prst="ellipse">
            <a:avLst/>
          </a:prstGeom>
          <a:gradFill>
            <a:gsLst>
              <a:gs pos="39000">
                <a:schemeClr val="accent4">
                  <a:lumMod val="20000"/>
                  <a:lumOff val="80000"/>
                  <a:alpha val="0"/>
                </a:schemeClr>
              </a:gs>
              <a:gs pos="100000">
                <a:schemeClr val="accent6">
                  <a:alpha val="29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20151" y="2920878"/>
            <a:ext cx="6292690" cy="2992576"/>
          </a:xfrm>
        </p:spPr>
        <p:txBody>
          <a:bodyPr anchor="t">
            <a:normAutofit/>
          </a:bodyPr>
          <a:lstStyle/>
          <a:p>
            <a:pPr algn="l"/>
            <a:r>
              <a:rPr lang="en-US">
                <a:solidFill>
                  <a:schemeClr val="bg1"/>
                </a:solidFill>
                <a:ea typeface="+mj-lt"/>
                <a:cs typeface="+mj-lt"/>
              </a:rPr>
              <a:t>Cinepolis</a:t>
            </a:r>
            <a:endParaRPr lang="en-US">
              <a:solidFill>
                <a:schemeClr val="bg1"/>
              </a:solidFill>
            </a:endParaRPr>
          </a:p>
        </p:txBody>
      </p:sp>
      <p:sp>
        <p:nvSpPr>
          <p:cNvPr id="3" name="Subtitle 2"/>
          <p:cNvSpPr>
            <a:spLocks noGrp="1"/>
          </p:cNvSpPr>
          <p:nvPr>
            <p:ph type="subTitle" idx="1"/>
          </p:nvPr>
        </p:nvSpPr>
        <p:spPr>
          <a:xfrm>
            <a:off x="920151" y="1017038"/>
            <a:ext cx="5392495" cy="1248274"/>
          </a:xfrm>
        </p:spPr>
        <p:txBody>
          <a:bodyPr vert="horz" lIns="91440" tIns="45720" rIns="91440" bIns="45720" rtlCol="0" anchor="b">
            <a:normAutofit/>
          </a:bodyPr>
          <a:lstStyle/>
          <a:p>
            <a:pPr algn="l"/>
            <a:r>
              <a:rPr lang="en-US" sz="1400">
                <a:solidFill>
                  <a:schemeClr val="bg1"/>
                </a:solidFill>
                <a:cs typeface="Calibri"/>
              </a:rPr>
              <a:t>By: Nicole Andermanis and William Chen</a:t>
            </a:r>
            <a:endParaRPr lang="en-US" sz="1400">
              <a:solidFill>
                <a:schemeClr val="bg1"/>
              </a:solidFill>
            </a:endParaRPr>
          </a:p>
        </p:txBody>
      </p:sp>
      <p:pic>
        <p:nvPicPr>
          <p:cNvPr id="4" name="Picture 3" descr="Tigela de pipocas e comando">
            <a:extLst>
              <a:ext uri="{FF2B5EF4-FFF2-40B4-BE49-F238E27FC236}">
                <a16:creationId xmlns:a16="http://schemas.microsoft.com/office/drawing/2014/main" id="{75F80CDB-82A1-44D0-9F3E-380C6267F561}"/>
              </a:ext>
            </a:extLst>
          </p:cNvPr>
          <p:cNvPicPr>
            <a:picLocks noChangeAspect="1"/>
          </p:cNvPicPr>
          <p:nvPr/>
        </p:nvPicPr>
        <p:blipFill rotWithShape="1">
          <a:blip r:embed="rId2"/>
          <a:srcRect l="20287" r="39866" b="-3"/>
          <a:stretch/>
        </p:blipFill>
        <p:spPr>
          <a:xfrm>
            <a:off x="8104092" y="10"/>
            <a:ext cx="4099858" cy="6857990"/>
          </a:xfrm>
          <a:prstGeom prst="rect">
            <a:avLst/>
          </a:prstGeom>
        </p:spPr>
      </p:pic>
    </p:spTree>
    <p:extLst>
      <p:ext uri="{BB962C8B-B14F-4D97-AF65-F5344CB8AC3E}">
        <p14:creationId xmlns:p14="http://schemas.microsoft.com/office/powerpoint/2010/main" val="1098572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1FBA67-0C12-42BB-913D-9B808FAC5DAE}"/>
              </a:ext>
            </a:extLst>
          </p:cNvPr>
          <p:cNvSpPr>
            <a:spLocks noGrp="1"/>
          </p:cNvSpPr>
          <p:nvPr>
            <p:ph type="title"/>
          </p:nvPr>
        </p:nvSpPr>
        <p:spPr>
          <a:xfrm>
            <a:off x="204020" y="457200"/>
            <a:ext cx="6896279" cy="1556724"/>
          </a:xfrm>
        </p:spPr>
        <p:txBody>
          <a:bodyPr anchor="b">
            <a:normAutofit/>
          </a:bodyPr>
          <a:lstStyle/>
          <a:p>
            <a:pPr>
              <a:lnSpc>
                <a:spcPct val="90000"/>
              </a:lnSpc>
            </a:pPr>
            <a:r>
              <a:rPr lang="en-US"/>
              <a:t>Antonio Zuniga's retrial and presumed guilty</a:t>
            </a:r>
          </a:p>
        </p:txBody>
      </p:sp>
      <p:sp>
        <p:nvSpPr>
          <p:cNvPr id="3" name="Content Placeholder 2">
            <a:extLst>
              <a:ext uri="{FF2B5EF4-FFF2-40B4-BE49-F238E27FC236}">
                <a16:creationId xmlns:a16="http://schemas.microsoft.com/office/drawing/2014/main" id="{3DF517E5-AF37-4287-815B-3B2CD0E919F2}"/>
              </a:ext>
            </a:extLst>
          </p:cNvPr>
          <p:cNvSpPr>
            <a:spLocks noGrp="1"/>
          </p:cNvSpPr>
          <p:nvPr>
            <p:ph idx="1"/>
          </p:nvPr>
        </p:nvSpPr>
        <p:spPr>
          <a:xfrm>
            <a:off x="1371601" y="2345635"/>
            <a:ext cx="4911392" cy="3583940"/>
          </a:xfrm>
        </p:spPr>
        <p:txBody>
          <a:bodyPr vert="horz" lIns="0" tIns="0" rIns="0" bIns="0" rtlCol="0" anchor="t">
            <a:normAutofit/>
          </a:bodyPr>
          <a:lstStyle/>
          <a:p>
            <a:r>
              <a:rPr lang="en-US" sz="1600"/>
              <a:t>In 2008, Antonio Zuniga had a retrial and was convicted again</a:t>
            </a:r>
          </a:p>
          <a:p>
            <a:r>
              <a:rPr lang="en-US" sz="1600"/>
              <a:t>Released months after Hernandez and Negrete showed an appeals panel the recorded retrial</a:t>
            </a:r>
          </a:p>
          <a:p>
            <a:r>
              <a:rPr lang="en-US" sz="1600"/>
              <a:t>Presumed Guilty received many top awards across the world</a:t>
            </a:r>
          </a:p>
          <a:p>
            <a:r>
              <a:rPr lang="en-US" sz="1600"/>
              <a:t>No Mexican company wanted to distribute the film</a:t>
            </a:r>
          </a:p>
          <a:p>
            <a:endParaRPr lang="en-US" sz="1600"/>
          </a:p>
          <a:p>
            <a:endParaRPr lang="en-US" sz="1600"/>
          </a:p>
        </p:txBody>
      </p:sp>
      <p:pic>
        <p:nvPicPr>
          <p:cNvPr id="4" name="Picture 4" descr="A picture containing person, standing, people, crowd&#10;&#10;Description automatically generated">
            <a:extLst>
              <a:ext uri="{FF2B5EF4-FFF2-40B4-BE49-F238E27FC236}">
                <a16:creationId xmlns:a16="http://schemas.microsoft.com/office/drawing/2014/main" id="{04C9D056-3158-4822-9CC0-D839102090C8}"/>
              </a:ext>
            </a:extLst>
          </p:cNvPr>
          <p:cNvPicPr>
            <a:picLocks noChangeAspect="1"/>
          </p:cNvPicPr>
          <p:nvPr/>
        </p:nvPicPr>
        <p:blipFill>
          <a:blip r:embed="rId2"/>
          <a:stretch>
            <a:fillRect/>
          </a:stretch>
        </p:blipFill>
        <p:spPr>
          <a:xfrm>
            <a:off x="7139867" y="457200"/>
            <a:ext cx="4099705" cy="5472375"/>
          </a:xfrm>
          <a:prstGeom prst="rect">
            <a:avLst/>
          </a:prstGeom>
        </p:spPr>
      </p:pic>
      <p:sp>
        <p:nvSpPr>
          <p:cNvPr id="11" name="Rectangle 10">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307637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34079-A0B1-41B2-90D0-111B82ABBDB3}"/>
              </a:ext>
            </a:extLst>
          </p:cNvPr>
          <p:cNvSpPr>
            <a:spLocks noGrp="1"/>
          </p:cNvSpPr>
          <p:nvPr>
            <p:ph type="title"/>
          </p:nvPr>
        </p:nvSpPr>
        <p:spPr/>
        <p:txBody>
          <a:bodyPr/>
          <a:lstStyle/>
          <a:p>
            <a:r>
              <a:rPr lang="en-US"/>
              <a:t>Presumed guilty trailer</a:t>
            </a:r>
            <a:br>
              <a:rPr lang="en-US"/>
            </a:br>
            <a:r>
              <a:rPr lang="en-US">
                <a:solidFill>
                  <a:srgbClr val="FF0000"/>
                </a:solidFill>
              </a:rPr>
              <a:t>Warning: Some graphic scenes</a:t>
            </a:r>
          </a:p>
        </p:txBody>
      </p:sp>
      <p:pic>
        <p:nvPicPr>
          <p:cNvPr id="4" name="Picture 4">
            <a:hlinkClick r:id="" action="ppaction://media"/>
            <a:extLst>
              <a:ext uri="{FF2B5EF4-FFF2-40B4-BE49-F238E27FC236}">
                <a16:creationId xmlns:a16="http://schemas.microsoft.com/office/drawing/2014/main" id="{A4B7529D-1B3E-4279-8B30-13DA12586B58}"/>
              </a:ext>
            </a:extLst>
          </p:cNvPr>
          <p:cNvPicPr>
            <a:picLocks noGrp="1" noRot="1" noChangeAspect="1"/>
          </p:cNvPicPr>
          <p:nvPr>
            <p:ph idx="1"/>
            <a:videoFile r:link="rId1"/>
          </p:nvPr>
        </p:nvPicPr>
        <p:blipFill>
          <a:blip r:embed="rId3"/>
          <a:stretch>
            <a:fillRect/>
          </a:stretch>
        </p:blipFill>
        <p:spPr>
          <a:xfrm>
            <a:off x="2332311" y="2378075"/>
            <a:ext cx="6445770" cy="3429000"/>
          </a:xfrm>
        </p:spPr>
      </p:pic>
      <p:sp>
        <p:nvSpPr>
          <p:cNvPr id="5" name="TextBox 4">
            <a:extLst>
              <a:ext uri="{FF2B5EF4-FFF2-40B4-BE49-F238E27FC236}">
                <a16:creationId xmlns:a16="http://schemas.microsoft.com/office/drawing/2014/main" id="{117344AC-838B-4FCC-8252-3CDA829EFEA9}"/>
              </a:ext>
            </a:extLst>
          </p:cNvPr>
          <p:cNvSpPr txBox="1"/>
          <p:nvPr/>
        </p:nvSpPr>
        <p:spPr>
          <a:xfrm>
            <a:off x="9093725" y="2870647"/>
            <a:ext cx="290911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Who would show this film? Why would movie theaters not want to show this film?</a:t>
            </a:r>
          </a:p>
        </p:txBody>
      </p:sp>
    </p:spTree>
    <p:extLst>
      <p:ext uri="{BB962C8B-B14F-4D97-AF65-F5344CB8AC3E}">
        <p14:creationId xmlns:p14="http://schemas.microsoft.com/office/powerpoint/2010/main" val="168420823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B082-FCFC-462C-BD69-CB7B5666425B}"/>
              </a:ext>
            </a:extLst>
          </p:cNvPr>
          <p:cNvSpPr>
            <a:spLocks noGrp="1"/>
          </p:cNvSpPr>
          <p:nvPr>
            <p:ph type="title"/>
          </p:nvPr>
        </p:nvSpPr>
        <p:spPr/>
        <p:txBody>
          <a:bodyPr/>
          <a:lstStyle/>
          <a:p>
            <a:r>
              <a:rPr lang="en-US"/>
              <a:t>Alejandro Ramirez and presumed guilty</a:t>
            </a:r>
          </a:p>
        </p:txBody>
      </p:sp>
      <p:sp>
        <p:nvSpPr>
          <p:cNvPr id="3" name="Content Placeholder 2">
            <a:extLst>
              <a:ext uri="{FF2B5EF4-FFF2-40B4-BE49-F238E27FC236}">
                <a16:creationId xmlns:a16="http://schemas.microsoft.com/office/drawing/2014/main" id="{09B89710-5F03-42B4-85E5-5466ACA07D7E}"/>
              </a:ext>
            </a:extLst>
          </p:cNvPr>
          <p:cNvSpPr>
            <a:spLocks noGrp="1"/>
          </p:cNvSpPr>
          <p:nvPr>
            <p:ph idx="1"/>
          </p:nvPr>
        </p:nvSpPr>
        <p:spPr/>
        <p:txBody>
          <a:bodyPr vert="horz" lIns="0" tIns="0" rIns="0" bIns="0" rtlCol="0" anchor="t">
            <a:normAutofit fontScale="92500"/>
          </a:bodyPr>
          <a:lstStyle/>
          <a:p>
            <a:r>
              <a:rPr lang="en-US"/>
              <a:t>Theater chains usually did not distribute movies (produced by independent individuals)</a:t>
            </a:r>
          </a:p>
          <a:p>
            <a:r>
              <a:rPr lang="en-US"/>
              <a:t>Documentaries usually don't do great and have low interest</a:t>
            </a:r>
          </a:p>
          <a:p>
            <a:r>
              <a:rPr lang="en-US"/>
              <a:t>Alejandro put the trailer for Presumed Guilty across Cinepolis' Mexico locations</a:t>
            </a:r>
          </a:p>
          <a:p>
            <a:pPr lvl="1"/>
            <a:r>
              <a:rPr lang="en-US"/>
              <a:t>Alejandro was moved by the story and was projected to lose $100,000 but didn't lose anything in the end</a:t>
            </a:r>
          </a:p>
          <a:p>
            <a:r>
              <a:rPr lang="en-US"/>
              <a:t>Legal risks</a:t>
            </a:r>
          </a:p>
          <a:p>
            <a:pPr lvl="1"/>
            <a:r>
              <a:rPr lang="en-US"/>
              <a:t>Political and reputational risks since the film shows a dysfunctional judicial system</a:t>
            </a:r>
          </a:p>
        </p:txBody>
      </p:sp>
    </p:spTree>
    <p:extLst>
      <p:ext uri="{BB962C8B-B14F-4D97-AF65-F5344CB8AC3E}">
        <p14:creationId xmlns:p14="http://schemas.microsoft.com/office/powerpoint/2010/main" val="113293068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3D445-8485-4DB8-BAA1-8CDB64AEC00F}"/>
              </a:ext>
            </a:extLst>
          </p:cNvPr>
          <p:cNvSpPr>
            <a:spLocks noGrp="1"/>
          </p:cNvSpPr>
          <p:nvPr>
            <p:ph type="title"/>
          </p:nvPr>
        </p:nvSpPr>
        <p:spPr/>
        <p:txBody>
          <a:bodyPr/>
          <a:lstStyle/>
          <a:p>
            <a:r>
              <a:rPr lang="en-US">
                <a:ea typeface="+mj-lt"/>
                <a:cs typeface="+mj-lt"/>
              </a:rPr>
              <a:t>ALEJANDRO RAMIREZ AND PRESUMED GUILTY (cont.)</a:t>
            </a:r>
          </a:p>
        </p:txBody>
      </p:sp>
      <p:sp>
        <p:nvSpPr>
          <p:cNvPr id="3" name="Content Placeholder 2">
            <a:extLst>
              <a:ext uri="{FF2B5EF4-FFF2-40B4-BE49-F238E27FC236}">
                <a16:creationId xmlns:a16="http://schemas.microsoft.com/office/drawing/2014/main" id="{12BB8894-10B9-4CFA-83A9-084BCB278904}"/>
              </a:ext>
            </a:extLst>
          </p:cNvPr>
          <p:cNvSpPr>
            <a:spLocks noGrp="1"/>
          </p:cNvSpPr>
          <p:nvPr>
            <p:ph idx="1"/>
          </p:nvPr>
        </p:nvSpPr>
        <p:spPr/>
        <p:txBody>
          <a:bodyPr vert="horz" lIns="0" tIns="0" rIns="0" bIns="0" rtlCol="0" anchor="t">
            <a:normAutofit/>
          </a:bodyPr>
          <a:lstStyle/>
          <a:p>
            <a:r>
              <a:rPr lang="en-US"/>
              <a:t>Ramirez was devoted to showing Presumed Guilty</a:t>
            </a:r>
          </a:p>
          <a:p>
            <a:pPr lvl="1"/>
            <a:r>
              <a:rPr lang="en-US"/>
              <a:t>Wanted to donate the profits to Renace, a non-profit organization and wanted to bring changes to the Mexican judicial system</a:t>
            </a:r>
          </a:p>
          <a:p>
            <a:r>
              <a:rPr lang="en-US"/>
              <a:t>Margarita Zavala, wife of the Mexican president was among the 900 celebrities who attended the gala opening</a:t>
            </a:r>
          </a:p>
          <a:p>
            <a:r>
              <a:rPr lang="en-US"/>
              <a:t>Documentary ticket sales usually ranged between $8 million and $12 million Mexican dollars </a:t>
            </a:r>
          </a:p>
          <a:p>
            <a:r>
              <a:rPr lang="en-US"/>
              <a:t>Presumed Guilty sales added up to $80 million Mexican dollars</a:t>
            </a:r>
          </a:p>
          <a:p>
            <a:endParaRPr lang="en-US"/>
          </a:p>
        </p:txBody>
      </p:sp>
    </p:spTree>
    <p:extLst>
      <p:ext uri="{BB962C8B-B14F-4D97-AF65-F5344CB8AC3E}">
        <p14:creationId xmlns:p14="http://schemas.microsoft.com/office/powerpoint/2010/main" val="166526162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B87337-FEBE-40AD-8120-E779829D3209}"/>
              </a:ext>
            </a:extLst>
          </p:cNvPr>
          <p:cNvSpPr>
            <a:spLocks noGrp="1"/>
          </p:cNvSpPr>
          <p:nvPr>
            <p:ph type="title"/>
          </p:nvPr>
        </p:nvSpPr>
        <p:spPr>
          <a:xfrm>
            <a:off x="1371600" y="457200"/>
            <a:ext cx="4911393" cy="1556724"/>
          </a:xfrm>
        </p:spPr>
        <p:txBody>
          <a:bodyPr anchor="b">
            <a:normAutofit/>
          </a:bodyPr>
          <a:lstStyle/>
          <a:p>
            <a:pPr>
              <a:lnSpc>
                <a:spcPct val="90000"/>
              </a:lnSpc>
            </a:pPr>
            <a:r>
              <a:rPr lang="en-US"/>
              <a:t>Presumed guilty's complication</a:t>
            </a:r>
          </a:p>
        </p:txBody>
      </p:sp>
      <p:sp>
        <p:nvSpPr>
          <p:cNvPr id="3" name="Content Placeholder 2">
            <a:extLst>
              <a:ext uri="{FF2B5EF4-FFF2-40B4-BE49-F238E27FC236}">
                <a16:creationId xmlns:a16="http://schemas.microsoft.com/office/drawing/2014/main" id="{71B1A07E-3239-44F3-A3BA-8F4584069AA8}"/>
              </a:ext>
            </a:extLst>
          </p:cNvPr>
          <p:cNvSpPr>
            <a:spLocks noGrp="1"/>
          </p:cNvSpPr>
          <p:nvPr>
            <p:ph idx="1"/>
          </p:nvPr>
        </p:nvSpPr>
        <p:spPr>
          <a:xfrm>
            <a:off x="1371601" y="2345635"/>
            <a:ext cx="4911392" cy="3583940"/>
          </a:xfrm>
        </p:spPr>
        <p:txBody>
          <a:bodyPr vert="horz" lIns="0" tIns="0" rIns="0" bIns="0" rtlCol="0" anchor="t">
            <a:normAutofit/>
          </a:bodyPr>
          <a:lstStyle/>
          <a:p>
            <a:r>
              <a:rPr lang="en-US" sz="1600"/>
              <a:t>Many argued that the producers took for granted the witness and they should've used more than just the one documentary to prove Antonio's innocence and put the blame on the other actors</a:t>
            </a:r>
          </a:p>
          <a:p>
            <a:r>
              <a:rPr lang="en-US" sz="1600"/>
              <a:t>Did the filmmakers have the right to film trials?</a:t>
            </a:r>
          </a:p>
          <a:p>
            <a:r>
              <a:rPr lang="en-US" sz="1600"/>
              <a:t>Were they allowed to show viewers partial evidence? And what is wrong with showing partial evidence?</a:t>
            </a:r>
          </a:p>
          <a:p>
            <a:endParaRPr lang="en-US" sz="1600"/>
          </a:p>
        </p:txBody>
      </p:sp>
      <p:pic>
        <p:nvPicPr>
          <p:cNvPr id="4" name="Picture 4" descr="A picture containing text, book, sign&#10;&#10;Description automatically generated">
            <a:extLst>
              <a:ext uri="{FF2B5EF4-FFF2-40B4-BE49-F238E27FC236}">
                <a16:creationId xmlns:a16="http://schemas.microsoft.com/office/drawing/2014/main" id="{E3369894-9F74-4CE8-AB20-A90CCC4E3411}"/>
              </a:ext>
            </a:extLst>
          </p:cNvPr>
          <p:cNvPicPr>
            <a:picLocks noChangeAspect="1"/>
          </p:cNvPicPr>
          <p:nvPr/>
        </p:nvPicPr>
        <p:blipFill>
          <a:blip r:embed="rId2"/>
          <a:stretch>
            <a:fillRect/>
          </a:stretch>
        </p:blipFill>
        <p:spPr>
          <a:xfrm>
            <a:off x="7288069" y="457200"/>
            <a:ext cx="3803300" cy="5472375"/>
          </a:xfrm>
          <a:prstGeom prst="rect">
            <a:avLst/>
          </a:prstGeom>
        </p:spPr>
      </p:pic>
      <p:sp>
        <p:nvSpPr>
          <p:cNvPr id="11" name="Rectangle 10">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436282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6EB8D-A7AD-424F-B6FB-EC0441DCDBDC}"/>
              </a:ext>
            </a:extLst>
          </p:cNvPr>
          <p:cNvSpPr>
            <a:spLocks noGrp="1"/>
          </p:cNvSpPr>
          <p:nvPr>
            <p:ph type="title"/>
          </p:nvPr>
        </p:nvSpPr>
        <p:spPr/>
        <p:txBody>
          <a:bodyPr/>
          <a:lstStyle/>
          <a:p>
            <a:r>
              <a:rPr lang="en-US"/>
              <a:t>Order of removal</a:t>
            </a:r>
          </a:p>
        </p:txBody>
      </p:sp>
      <p:sp>
        <p:nvSpPr>
          <p:cNvPr id="3" name="Content Placeholder 2">
            <a:extLst>
              <a:ext uri="{FF2B5EF4-FFF2-40B4-BE49-F238E27FC236}">
                <a16:creationId xmlns:a16="http://schemas.microsoft.com/office/drawing/2014/main" id="{D329E5E0-CD29-4046-AA49-EB225AEEF1B6}"/>
              </a:ext>
            </a:extLst>
          </p:cNvPr>
          <p:cNvSpPr>
            <a:spLocks noGrp="1"/>
          </p:cNvSpPr>
          <p:nvPr>
            <p:ph idx="1"/>
          </p:nvPr>
        </p:nvSpPr>
        <p:spPr/>
        <p:txBody>
          <a:bodyPr vert="horz" lIns="0" tIns="0" rIns="0" bIns="0" rtlCol="0" anchor="t">
            <a:normAutofit/>
          </a:bodyPr>
          <a:lstStyle/>
          <a:p>
            <a:r>
              <a:rPr lang="en-US"/>
              <a:t>A witness became upset that his image was used without consent in the film, leading to </a:t>
            </a:r>
            <a:r>
              <a:rPr lang="en-US">
                <a:ea typeface="+mn-lt"/>
                <a:cs typeface="+mn-lt"/>
              </a:rPr>
              <a:t>Judge Blanca Lobo Domínguez ordering suspension of the distribution and promotion of Presumed Guilty</a:t>
            </a:r>
            <a:endParaRPr lang="en-US" b="1" cap="all">
              <a:ea typeface="+mn-lt"/>
              <a:cs typeface="+mn-lt"/>
            </a:endParaRPr>
          </a:p>
          <a:p>
            <a:r>
              <a:rPr lang="en-US">
                <a:ea typeface="+mn-lt"/>
                <a:cs typeface="+mn-lt"/>
              </a:rPr>
              <a:t>Alejandro Ramírez pushed back on this suspension stating that this is ironic that the movie exposes the justice system for its wrongdoings, yet the movie is becoming another victim of the justice system by not being allowed to be seen by individuals as a powerful movement </a:t>
            </a:r>
          </a:p>
        </p:txBody>
      </p:sp>
    </p:spTree>
    <p:extLst>
      <p:ext uri="{BB962C8B-B14F-4D97-AF65-F5344CB8AC3E}">
        <p14:creationId xmlns:p14="http://schemas.microsoft.com/office/powerpoint/2010/main" val="15060405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7B7D2-743D-46FA-A92D-719FC9B4B66C}"/>
              </a:ext>
            </a:extLst>
          </p:cNvPr>
          <p:cNvSpPr>
            <a:spLocks noGrp="1"/>
          </p:cNvSpPr>
          <p:nvPr>
            <p:ph type="title"/>
          </p:nvPr>
        </p:nvSpPr>
        <p:spPr/>
        <p:txBody>
          <a:bodyPr/>
          <a:lstStyle/>
          <a:p>
            <a:r>
              <a:rPr lang="en-US"/>
              <a:t>What to do now?</a:t>
            </a:r>
          </a:p>
        </p:txBody>
      </p:sp>
      <p:sp>
        <p:nvSpPr>
          <p:cNvPr id="3" name="Content Placeholder 2">
            <a:extLst>
              <a:ext uri="{FF2B5EF4-FFF2-40B4-BE49-F238E27FC236}">
                <a16:creationId xmlns:a16="http://schemas.microsoft.com/office/drawing/2014/main" id="{B0379643-DE9C-437D-AB13-C4FC4655455A}"/>
              </a:ext>
            </a:extLst>
          </p:cNvPr>
          <p:cNvSpPr>
            <a:spLocks noGrp="1"/>
          </p:cNvSpPr>
          <p:nvPr>
            <p:ph idx="1"/>
          </p:nvPr>
        </p:nvSpPr>
        <p:spPr/>
        <p:txBody>
          <a:bodyPr vert="horz" lIns="0" tIns="0" rIns="0" bIns="0" rtlCol="0" anchor="t">
            <a:normAutofit/>
          </a:bodyPr>
          <a:lstStyle/>
          <a:p>
            <a:r>
              <a:rPr lang="en-US"/>
              <a:t>The plaintiffs that were pressing charges became interested in a settlement, which would be a lengthy and costly process</a:t>
            </a:r>
          </a:p>
          <a:p>
            <a:r>
              <a:rPr lang="en-US">
                <a:ea typeface="+mn-lt"/>
                <a:cs typeface="+mn-lt"/>
              </a:rPr>
              <a:t>Alejandro had to decide if he should pull the movie from Cinepolis theaters, which would then make it impossible to get the movie's powerful message across to the audience </a:t>
            </a:r>
          </a:p>
          <a:p>
            <a:r>
              <a:rPr lang="en-US"/>
              <a:t>It might sound easy to just edit out the faces of those pressing charges as ruled by </a:t>
            </a:r>
            <a:r>
              <a:rPr lang="en-US">
                <a:ea typeface="+mn-lt"/>
                <a:cs typeface="+mn-lt"/>
              </a:rPr>
              <a:t>Judge Blanca Lobo, but according to Mexican cinematography law, a movie's content cannot be edited </a:t>
            </a:r>
            <a:endParaRPr lang="en-US"/>
          </a:p>
        </p:txBody>
      </p:sp>
    </p:spTree>
    <p:extLst>
      <p:ext uri="{BB962C8B-B14F-4D97-AF65-F5344CB8AC3E}">
        <p14:creationId xmlns:p14="http://schemas.microsoft.com/office/powerpoint/2010/main" val="76348827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23FA6-3B00-45E2-9A29-64C0D9304669}"/>
              </a:ext>
            </a:extLst>
          </p:cNvPr>
          <p:cNvSpPr>
            <a:spLocks noGrp="1"/>
          </p:cNvSpPr>
          <p:nvPr>
            <p:ph type="title"/>
          </p:nvPr>
        </p:nvSpPr>
        <p:spPr/>
        <p:txBody>
          <a:bodyPr/>
          <a:lstStyle/>
          <a:p>
            <a:r>
              <a:rPr lang="en-US"/>
              <a:t>ethics</a:t>
            </a:r>
          </a:p>
        </p:txBody>
      </p:sp>
      <p:sp>
        <p:nvSpPr>
          <p:cNvPr id="3" name="Content Placeholder 2">
            <a:extLst>
              <a:ext uri="{FF2B5EF4-FFF2-40B4-BE49-F238E27FC236}">
                <a16:creationId xmlns:a16="http://schemas.microsoft.com/office/drawing/2014/main" id="{AE651A34-8C8D-46A0-BC45-1735DA7DCCDD}"/>
              </a:ext>
            </a:extLst>
          </p:cNvPr>
          <p:cNvSpPr>
            <a:spLocks noGrp="1"/>
          </p:cNvSpPr>
          <p:nvPr>
            <p:ph idx="1"/>
          </p:nvPr>
        </p:nvSpPr>
        <p:spPr/>
        <p:txBody>
          <a:bodyPr vert="horz" lIns="0" tIns="0" rIns="0" bIns="0" rtlCol="0" anchor="t">
            <a:normAutofit/>
          </a:bodyPr>
          <a:lstStyle/>
          <a:p>
            <a:r>
              <a:rPr lang="en-US">
                <a:ea typeface="+mn-lt"/>
                <a:cs typeface="+mn-lt"/>
              </a:rPr>
              <a:t>Judge Blanca Lobo's ruling of editing out the faces of the plaintiffs not only goes against the Mexican cinematography laws, but infringes on the right to information and freedom of speech</a:t>
            </a:r>
          </a:p>
          <a:p>
            <a:r>
              <a:rPr lang="en-US"/>
              <a:t>If </a:t>
            </a:r>
            <a:r>
              <a:rPr lang="en-US">
                <a:ea typeface="+mn-lt"/>
                <a:cs typeface="+mn-lt"/>
              </a:rPr>
              <a:t>Alejandro Ramírez continued to show the film, it would cost Cinepolis around $4 million dollars per year, meaning this would take up about 1/3 of the company's yearly revenue</a:t>
            </a:r>
          </a:p>
          <a:p>
            <a:pPr marL="0" indent="0">
              <a:buNone/>
            </a:pPr>
            <a:endParaRPr lang="en-US">
              <a:ea typeface="+mn-lt"/>
              <a:cs typeface="+mn-lt"/>
            </a:endParaRPr>
          </a:p>
        </p:txBody>
      </p:sp>
      <p:sp>
        <p:nvSpPr>
          <p:cNvPr id="4" name="TextBox 3">
            <a:extLst>
              <a:ext uri="{FF2B5EF4-FFF2-40B4-BE49-F238E27FC236}">
                <a16:creationId xmlns:a16="http://schemas.microsoft.com/office/drawing/2014/main" id="{959366B0-1BEC-4F65-AE7B-6D14259D6C8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47023205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B8238-D8DF-4F46-ADAC-E1F716430BC7}"/>
              </a:ext>
            </a:extLst>
          </p:cNvPr>
          <p:cNvSpPr>
            <a:spLocks noGrp="1"/>
          </p:cNvSpPr>
          <p:nvPr>
            <p:ph type="title"/>
          </p:nvPr>
        </p:nvSpPr>
        <p:spPr/>
        <p:txBody>
          <a:bodyPr/>
          <a:lstStyle/>
          <a:p>
            <a:r>
              <a:rPr lang="en-US"/>
              <a:t>Annual revenue growth</a:t>
            </a:r>
          </a:p>
        </p:txBody>
      </p:sp>
      <p:pic>
        <p:nvPicPr>
          <p:cNvPr id="5" name="Picture 5" descr="Chart, line chart&#10;&#10;Description automatically generated">
            <a:extLst>
              <a:ext uri="{FF2B5EF4-FFF2-40B4-BE49-F238E27FC236}">
                <a16:creationId xmlns:a16="http://schemas.microsoft.com/office/drawing/2014/main" id="{5C8040C1-6F0D-4B34-B73B-4B1FC313DB7B}"/>
              </a:ext>
            </a:extLst>
          </p:cNvPr>
          <p:cNvPicPr>
            <a:picLocks noGrp="1" noChangeAspect="1"/>
          </p:cNvPicPr>
          <p:nvPr>
            <p:ph idx="1"/>
          </p:nvPr>
        </p:nvPicPr>
        <p:blipFill>
          <a:blip r:embed="rId2"/>
          <a:stretch>
            <a:fillRect/>
          </a:stretch>
        </p:blipFill>
        <p:spPr>
          <a:xfrm>
            <a:off x="5650992" y="650258"/>
            <a:ext cx="6395689" cy="5332443"/>
          </a:xfrm>
        </p:spPr>
      </p:pic>
      <p:sp>
        <p:nvSpPr>
          <p:cNvPr id="4" name="Text Placeholder 3">
            <a:extLst>
              <a:ext uri="{FF2B5EF4-FFF2-40B4-BE49-F238E27FC236}">
                <a16:creationId xmlns:a16="http://schemas.microsoft.com/office/drawing/2014/main" id="{5518783D-E898-4898-84AE-997711BB6FC5}"/>
              </a:ext>
            </a:extLst>
          </p:cNvPr>
          <p:cNvSpPr>
            <a:spLocks noGrp="1"/>
          </p:cNvSpPr>
          <p:nvPr>
            <p:ph type="body" sz="half" idx="2"/>
          </p:nvPr>
        </p:nvSpPr>
        <p:spPr/>
        <p:txBody>
          <a:bodyPr vert="horz" lIns="0" tIns="0" rIns="0" bIns="0" rtlCol="0" anchor="t">
            <a:normAutofit/>
          </a:bodyPr>
          <a:lstStyle/>
          <a:p>
            <a:r>
              <a:rPr lang="en-US"/>
              <a:t>Taken from case study</a:t>
            </a:r>
          </a:p>
        </p:txBody>
      </p:sp>
    </p:spTree>
    <p:extLst>
      <p:ext uri="{BB962C8B-B14F-4D97-AF65-F5344CB8AC3E}">
        <p14:creationId xmlns:p14="http://schemas.microsoft.com/office/powerpoint/2010/main" val="169848334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60FAFC7-BA97-4275-AB06-D71BA4CF8CFA}"/>
              </a:ext>
            </a:extLst>
          </p:cNvPr>
          <p:cNvSpPr>
            <a:spLocks noGrp="1"/>
          </p:cNvSpPr>
          <p:nvPr>
            <p:ph type="title"/>
          </p:nvPr>
        </p:nvSpPr>
        <p:spPr>
          <a:xfrm>
            <a:off x="387927" y="1028701"/>
            <a:ext cx="3248863" cy="3020785"/>
          </a:xfrm>
        </p:spPr>
        <p:txBody>
          <a:bodyPr>
            <a:normAutofit/>
          </a:bodyPr>
          <a:lstStyle/>
          <a:p>
            <a:pPr algn="r"/>
            <a:r>
              <a:rPr lang="en-US" sz="3200">
                <a:solidFill>
                  <a:schemeClr val="bg1"/>
                </a:solidFill>
              </a:rPr>
              <a:t>What would you do?</a:t>
            </a:r>
          </a:p>
        </p:txBody>
      </p:sp>
      <p:sp>
        <p:nvSpPr>
          <p:cNvPr id="3" name="Content Placeholder 2">
            <a:extLst>
              <a:ext uri="{FF2B5EF4-FFF2-40B4-BE49-F238E27FC236}">
                <a16:creationId xmlns:a16="http://schemas.microsoft.com/office/drawing/2014/main" id="{44EE6DFD-D486-4B88-856D-167045DE8298}"/>
              </a:ext>
            </a:extLst>
          </p:cNvPr>
          <p:cNvSpPr>
            <a:spLocks noGrp="1"/>
          </p:cNvSpPr>
          <p:nvPr>
            <p:ph idx="1"/>
          </p:nvPr>
        </p:nvSpPr>
        <p:spPr>
          <a:xfrm>
            <a:off x="4777409" y="1028702"/>
            <a:ext cx="6273972" cy="5384236"/>
          </a:xfrm>
        </p:spPr>
        <p:txBody>
          <a:bodyPr vert="horz" lIns="0" tIns="0" rIns="0" bIns="0" rtlCol="0" anchor="t">
            <a:noAutofit/>
          </a:bodyPr>
          <a:lstStyle/>
          <a:p>
            <a:r>
              <a:rPr lang="en-US" sz="2800"/>
              <a:t>Would you have continued to show the movie if you were </a:t>
            </a:r>
            <a:r>
              <a:rPr lang="en-US" sz="2800">
                <a:ea typeface="+mn-lt"/>
                <a:cs typeface="+mn-lt"/>
              </a:rPr>
              <a:t>Alejandro Ramírez?</a:t>
            </a:r>
          </a:p>
          <a:p>
            <a:r>
              <a:rPr lang="en-US" sz="2800"/>
              <a:t>Would you have gone through with the settlement? Or go against Mexican </a:t>
            </a:r>
            <a:r>
              <a:rPr lang="en-US" sz="2800">
                <a:ea typeface="+mn-lt"/>
                <a:cs typeface="+mn-lt"/>
              </a:rPr>
              <a:t>cinematography laws and edit out the plaintiffs?</a:t>
            </a:r>
          </a:p>
          <a:p>
            <a:r>
              <a:rPr lang="en-US" sz="2800">
                <a:ea typeface="+mn-lt"/>
                <a:cs typeface="+mn-lt"/>
              </a:rPr>
              <a:t>Do you think Judge Blanca Lobo's suggestion of editing out the faces was a good idea even though it goes against the law and why?</a:t>
            </a:r>
          </a:p>
        </p:txBody>
      </p:sp>
    </p:spTree>
    <p:extLst>
      <p:ext uri="{BB962C8B-B14F-4D97-AF65-F5344CB8AC3E}">
        <p14:creationId xmlns:p14="http://schemas.microsoft.com/office/powerpoint/2010/main" val="166322958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5DF41F-132A-4B89-9175-C3A415E1C547}"/>
              </a:ext>
            </a:extLst>
          </p:cNvPr>
          <p:cNvSpPr>
            <a:spLocks noGrp="1"/>
          </p:cNvSpPr>
          <p:nvPr>
            <p:ph type="title"/>
          </p:nvPr>
        </p:nvSpPr>
        <p:spPr>
          <a:xfrm>
            <a:off x="1371600" y="457200"/>
            <a:ext cx="4911393" cy="1556724"/>
          </a:xfrm>
        </p:spPr>
        <p:txBody>
          <a:bodyPr anchor="b">
            <a:normAutofit/>
          </a:bodyPr>
          <a:lstStyle/>
          <a:p>
            <a:r>
              <a:rPr lang="en-US"/>
              <a:t>What is </a:t>
            </a:r>
            <a:r>
              <a:rPr lang="en-US" b="0">
                <a:ea typeface="+mj-lt"/>
                <a:cs typeface="+mj-lt"/>
              </a:rPr>
              <a:t>Cinepolis?</a:t>
            </a:r>
            <a:endParaRPr lang="en-US">
              <a:ea typeface="+mj-lt"/>
              <a:cs typeface="+mj-lt"/>
            </a:endParaRPr>
          </a:p>
        </p:txBody>
      </p:sp>
      <p:sp>
        <p:nvSpPr>
          <p:cNvPr id="3" name="Content Placeholder 2">
            <a:extLst>
              <a:ext uri="{FF2B5EF4-FFF2-40B4-BE49-F238E27FC236}">
                <a16:creationId xmlns:a16="http://schemas.microsoft.com/office/drawing/2014/main" id="{58881E4F-28E1-4185-BCCA-62082313CDBC}"/>
              </a:ext>
            </a:extLst>
          </p:cNvPr>
          <p:cNvSpPr>
            <a:spLocks noGrp="1"/>
          </p:cNvSpPr>
          <p:nvPr>
            <p:ph idx="1"/>
          </p:nvPr>
        </p:nvSpPr>
        <p:spPr>
          <a:xfrm>
            <a:off x="1371601" y="2345635"/>
            <a:ext cx="4911392" cy="3583940"/>
          </a:xfrm>
        </p:spPr>
        <p:txBody>
          <a:bodyPr vert="horz" lIns="0" tIns="0" rIns="0" bIns="0" rtlCol="0" anchor="t">
            <a:normAutofit/>
          </a:bodyPr>
          <a:lstStyle/>
          <a:p>
            <a:r>
              <a:rPr lang="en-US" sz="1600"/>
              <a:t>Cinepolis is a movie theater chain based out of Morelia, Mexico</a:t>
            </a:r>
          </a:p>
          <a:p>
            <a:r>
              <a:rPr lang="en-US" sz="1600"/>
              <a:t>Cinepolis is the largest movie theater chain in Mexico with 427 locations in 97 cities throughout the country</a:t>
            </a:r>
          </a:p>
          <a:p>
            <a:r>
              <a:rPr lang="en-US" sz="1600"/>
              <a:t>There are Cinepolis movie theaters in the USA as well; in California, </a:t>
            </a:r>
            <a:r>
              <a:rPr lang="en-US" sz="1600">
                <a:ea typeface="+mn-lt"/>
                <a:cs typeface="+mn-lt"/>
              </a:rPr>
              <a:t>Connecticut</a:t>
            </a:r>
            <a:r>
              <a:rPr lang="en-US" sz="1600"/>
              <a:t>, Florida, Maryland, New Jersey, New York, Ohio, and Texas</a:t>
            </a:r>
          </a:p>
          <a:p>
            <a:r>
              <a:rPr lang="en-US" sz="1600"/>
              <a:t>Cinepolis was founded by </a:t>
            </a:r>
            <a:r>
              <a:rPr lang="en-US" sz="1600">
                <a:ea typeface="+mn-lt"/>
                <a:cs typeface="+mn-lt"/>
              </a:rPr>
              <a:t>Enrique Ramírez Miguel, with the current CEO being Alejandro Ramirez Magana</a:t>
            </a:r>
          </a:p>
          <a:p>
            <a:endParaRPr lang="en-US" sz="1600"/>
          </a:p>
        </p:txBody>
      </p:sp>
      <p:pic>
        <p:nvPicPr>
          <p:cNvPr id="4" name="Picture 4" descr="Logo&#10;&#10;Description automatically generated">
            <a:extLst>
              <a:ext uri="{FF2B5EF4-FFF2-40B4-BE49-F238E27FC236}">
                <a16:creationId xmlns:a16="http://schemas.microsoft.com/office/drawing/2014/main" id="{B18F9AF8-CE69-4749-992C-10B8E75B2289}"/>
              </a:ext>
            </a:extLst>
          </p:cNvPr>
          <p:cNvPicPr>
            <a:picLocks noChangeAspect="1"/>
          </p:cNvPicPr>
          <p:nvPr/>
        </p:nvPicPr>
        <p:blipFill>
          <a:blip r:embed="rId2"/>
          <a:stretch>
            <a:fillRect/>
          </a:stretch>
        </p:blipFill>
        <p:spPr>
          <a:xfrm>
            <a:off x="6644639" y="2474402"/>
            <a:ext cx="5090161" cy="1437970"/>
          </a:xfrm>
          <a:prstGeom prst="rect">
            <a:avLst/>
          </a:prstGeom>
        </p:spPr>
      </p:pic>
      <p:sp>
        <p:nvSpPr>
          <p:cNvPr id="11" name="Rectangle 10">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22623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A809BD-25C9-4C9E-BBAC-F0EAC938CE57}"/>
              </a:ext>
            </a:extLst>
          </p:cNvPr>
          <p:cNvSpPr>
            <a:spLocks noGrp="1"/>
          </p:cNvSpPr>
          <p:nvPr>
            <p:ph type="title"/>
          </p:nvPr>
        </p:nvSpPr>
        <p:spPr>
          <a:xfrm>
            <a:off x="1157084" y="374427"/>
            <a:ext cx="10374517" cy="971512"/>
          </a:xfrm>
        </p:spPr>
        <p:txBody>
          <a:bodyPr anchor="ctr">
            <a:normAutofit/>
          </a:bodyPr>
          <a:lstStyle/>
          <a:p>
            <a:r>
              <a:rPr lang="en-US" sz="3200">
                <a:solidFill>
                  <a:schemeClr val="bg1"/>
                </a:solidFill>
              </a:rPr>
              <a:t>What happened?</a:t>
            </a:r>
          </a:p>
        </p:txBody>
      </p:sp>
      <p:graphicFrame>
        <p:nvGraphicFramePr>
          <p:cNvPr id="5" name="Content Placeholder 2">
            <a:extLst>
              <a:ext uri="{FF2B5EF4-FFF2-40B4-BE49-F238E27FC236}">
                <a16:creationId xmlns:a16="http://schemas.microsoft.com/office/drawing/2014/main" id="{BEB3E037-B33F-46A0-A703-D7E1F48D6AA4}"/>
              </a:ext>
            </a:extLst>
          </p:cNvPr>
          <p:cNvGraphicFramePr>
            <a:graphicFrameLocks noGrp="1"/>
          </p:cNvGraphicFramePr>
          <p:nvPr>
            <p:ph idx="1"/>
            <p:extLst>
              <p:ext uri="{D42A27DB-BD31-4B8C-83A1-F6EECF244321}">
                <p14:modId xmlns:p14="http://schemas.microsoft.com/office/powerpoint/2010/main" val="284203182"/>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91331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EFD5358-E7E1-48E4-8AAF-72C5A5486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5E91D2-B3AD-4CB0-85F9-CE4072E2CFAD}"/>
              </a:ext>
            </a:extLst>
          </p:cNvPr>
          <p:cNvSpPr>
            <a:spLocks noGrp="1"/>
          </p:cNvSpPr>
          <p:nvPr>
            <p:ph type="title"/>
          </p:nvPr>
        </p:nvSpPr>
        <p:spPr>
          <a:xfrm>
            <a:off x="1371599" y="457200"/>
            <a:ext cx="5764307" cy="1568824"/>
          </a:xfrm>
        </p:spPr>
        <p:txBody>
          <a:bodyPr>
            <a:normAutofit/>
          </a:bodyPr>
          <a:lstStyle/>
          <a:p>
            <a:r>
              <a:rPr lang="en-US"/>
              <a:t>Ben &amp; Jerry's politics</a:t>
            </a:r>
          </a:p>
        </p:txBody>
      </p:sp>
      <p:sp>
        <p:nvSpPr>
          <p:cNvPr id="3" name="Content Placeholder 2">
            <a:extLst>
              <a:ext uri="{FF2B5EF4-FFF2-40B4-BE49-F238E27FC236}">
                <a16:creationId xmlns:a16="http://schemas.microsoft.com/office/drawing/2014/main" id="{6115A2AB-305B-447F-BD18-06460E25633F}"/>
              </a:ext>
            </a:extLst>
          </p:cNvPr>
          <p:cNvSpPr>
            <a:spLocks noGrp="1"/>
          </p:cNvSpPr>
          <p:nvPr>
            <p:ph idx="1"/>
          </p:nvPr>
        </p:nvSpPr>
        <p:spPr>
          <a:xfrm>
            <a:off x="1371600" y="2305633"/>
            <a:ext cx="5764306" cy="3691259"/>
          </a:xfrm>
        </p:spPr>
        <p:txBody>
          <a:bodyPr vert="horz" lIns="0" tIns="0" rIns="0" bIns="0" rtlCol="0">
            <a:normAutofit/>
          </a:bodyPr>
          <a:lstStyle/>
          <a:p>
            <a:r>
              <a:rPr lang="en-US" sz="1600"/>
              <a:t>Ben &amp; Jerry is known to take political stances</a:t>
            </a:r>
          </a:p>
          <a:p>
            <a:r>
              <a:rPr lang="en-US" sz="1600"/>
              <a:t>"</a:t>
            </a:r>
            <a:r>
              <a:rPr lang="en-US" sz="1600">
                <a:ea typeface="+mn-lt"/>
                <a:cs typeface="+mn-lt"/>
              </a:rPr>
              <a:t>We believe that business has a responsibility and a unique opportunity to be a powerful lever of change in the world." - Ben &amp; Jerry's</a:t>
            </a:r>
          </a:p>
          <a:p>
            <a:r>
              <a:rPr lang="en-US" sz="1600"/>
              <a:t>"No company does progressive politics quite like Ben &amp; Jerry's" - </a:t>
            </a:r>
            <a:r>
              <a:rPr lang="en-US" sz="1600" i="1"/>
              <a:t>The Atlantic</a:t>
            </a:r>
          </a:p>
          <a:p>
            <a:r>
              <a:rPr lang="en-US" sz="1600"/>
              <a:t>Voting rights, racial justice, climate change, LGBTQ+</a:t>
            </a:r>
          </a:p>
          <a:p>
            <a:endParaRPr lang="en-US" sz="1600" i="1"/>
          </a:p>
        </p:txBody>
      </p:sp>
      <p:pic>
        <p:nvPicPr>
          <p:cNvPr id="5" name="Picture 5" descr="A picture containing chocolate, different, several&#10;&#10;Description automatically generated">
            <a:extLst>
              <a:ext uri="{FF2B5EF4-FFF2-40B4-BE49-F238E27FC236}">
                <a16:creationId xmlns:a16="http://schemas.microsoft.com/office/drawing/2014/main" id="{7C5F29C6-CE1C-433B-9B36-04ABC5075DEE}"/>
              </a:ext>
            </a:extLst>
          </p:cNvPr>
          <p:cNvPicPr>
            <a:picLocks noChangeAspect="1"/>
          </p:cNvPicPr>
          <p:nvPr/>
        </p:nvPicPr>
        <p:blipFill rotWithShape="1">
          <a:blip r:embed="rId2"/>
          <a:srcRect l="14779" r="17515" b="3"/>
          <a:stretch/>
        </p:blipFill>
        <p:spPr>
          <a:xfrm>
            <a:off x="8115299" y="-426"/>
            <a:ext cx="4076695" cy="3161047"/>
          </a:xfrm>
          <a:prstGeom prst="rect">
            <a:avLst/>
          </a:prstGeom>
        </p:spPr>
      </p:pic>
      <p:pic>
        <p:nvPicPr>
          <p:cNvPr id="4" name="Picture 4" descr="A picture containing text, can&#10;&#10;Description automatically generated">
            <a:extLst>
              <a:ext uri="{FF2B5EF4-FFF2-40B4-BE49-F238E27FC236}">
                <a16:creationId xmlns:a16="http://schemas.microsoft.com/office/drawing/2014/main" id="{CEF0A661-51CE-43F2-87CF-15860015BB26}"/>
              </a:ext>
            </a:extLst>
          </p:cNvPr>
          <p:cNvPicPr>
            <a:picLocks noChangeAspect="1"/>
          </p:cNvPicPr>
          <p:nvPr/>
        </p:nvPicPr>
        <p:blipFill rotWithShape="1">
          <a:blip r:embed="rId3"/>
          <a:srcRect t="683" r="3" b="3"/>
          <a:stretch/>
        </p:blipFill>
        <p:spPr>
          <a:xfrm>
            <a:off x="8115299" y="3161715"/>
            <a:ext cx="4076695" cy="3239084"/>
          </a:xfrm>
          <a:prstGeom prst="rect">
            <a:avLst/>
          </a:prstGeom>
        </p:spPr>
      </p:pic>
      <p:sp>
        <p:nvSpPr>
          <p:cNvPr id="20" name="Rectangle 19">
            <a:extLst>
              <a:ext uri="{FF2B5EF4-FFF2-40B4-BE49-F238E27FC236}">
                <a16:creationId xmlns:a16="http://schemas.microsoft.com/office/drawing/2014/main" id="{3EFEF205-91EC-45C0-B129-C4B7B770C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A2FAE8-3610-4EDB-85F1-C20BCF890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0799"/>
            <a:ext cx="4076696" cy="457202"/>
          </a:xfrm>
          <a:prstGeom prst="rect">
            <a:avLst/>
          </a:prstGeom>
          <a:gradFill>
            <a:gsLst>
              <a:gs pos="0">
                <a:schemeClr val="accent2">
                  <a:lumMod val="60000"/>
                  <a:lumOff val="40000"/>
                </a:schemeClr>
              </a:gs>
              <a:gs pos="99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946906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2D3C3-95F7-4C4E-AB32-F1B759FF5EA7}"/>
              </a:ext>
            </a:extLst>
          </p:cNvPr>
          <p:cNvSpPr>
            <a:spLocks noGrp="1"/>
          </p:cNvSpPr>
          <p:nvPr>
            <p:ph type="title"/>
          </p:nvPr>
        </p:nvSpPr>
        <p:spPr/>
        <p:txBody>
          <a:bodyPr/>
          <a:lstStyle/>
          <a:p>
            <a:r>
              <a:rPr lang="en-US"/>
              <a:t>What happened afterwards?</a:t>
            </a:r>
          </a:p>
        </p:txBody>
      </p:sp>
      <p:sp>
        <p:nvSpPr>
          <p:cNvPr id="3" name="Content Placeholder 2">
            <a:extLst>
              <a:ext uri="{FF2B5EF4-FFF2-40B4-BE49-F238E27FC236}">
                <a16:creationId xmlns:a16="http://schemas.microsoft.com/office/drawing/2014/main" id="{5E27A9E7-C441-494D-AAAF-DEFCD485829D}"/>
              </a:ext>
            </a:extLst>
          </p:cNvPr>
          <p:cNvSpPr>
            <a:spLocks noGrp="1"/>
          </p:cNvSpPr>
          <p:nvPr>
            <p:ph idx="1"/>
          </p:nvPr>
        </p:nvSpPr>
        <p:spPr/>
        <p:txBody>
          <a:bodyPr vert="horz" lIns="0" tIns="0" rIns="0" bIns="0" rtlCol="0" anchor="t">
            <a:normAutofit/>
          </a:bodyPr>
          <a:lstStyle/>
          <a:p>
            <a:r>
              <a:rPr lang="en-US"/>
              <a:t>Judge ordered authorities to stop showings and Cinepolis had to comply</a:t>
            </a:r>
          </a:p>
          <a:p>
            <a:r>
              <a:rPr lang="en-US"/>
              <a:t>Mexico City appeals court overturned this ruling</a:t>
            </a:r>
          </a:p>
          <a:p>
            <a:pPr lvl="1"/>
            <a:r>
              <a:rPr lang="en-US"/>
              <a:t>Violated freedom of information</a:t>
            </a:r>
          </a:p>
          <a:p>
            <a:r>
              <a:rPr lang="en-US"/>
              <a:t>Showings resumed soon after</a:t>
            </a:r>
          </a:p>
        </p:txBody>
      </p:sp>
    </p:spTree>
    <p:extLst>
      <p:ext uri="{BB962C8B-B14F-4D97-AF65-F5344CB8AC3E}">
        <p14:creationId xmlns:p14="http://schemas.microsoft.com/office/powerpoint/2010/main" val="230173432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2705-E439-4B4A-9612-88A29191A7A7}"/>
              </a:ext>
            </a:extLst>
          </p:cNvPr>
          <p:cNvSpPr>
            <a:spLocks noGrp="1"/>
          </p:cNvSpPr>
          <p:nvPr>
            <p:ph type="title"/>
          </p:nvPr>
        </p:nvSpPr>
        <p:spPr>
          <a:xfrm>
            <a:off x="1252928" y="127216"/>
            <a:ext cx="10241280" cy="672309"/>
          </a:xfrm>
        </p:spPr>
        <p:txBody>
          <a:bodyPr/>
          <a:lstStyle/>
          <a:p>
            <a:r>
              <a:rPr lang="en-US"/>
              <a:t>References</a:t>
            </a:r>
          </a:p>
        </p:txBody>
      </p:sp>
      <p:sp>
        <p:nvSpPr>
          <p:cNvPr id="3" name="Content Placeholder 2">
            <a:extLst>
              <a:ext uri="{FF2B5EF4-FFF2-40B4-BE49-F238E27FC236}">
                <a16:creationId xmlns:a16="http://schemas.microsoft.com/office/drawing/2014/main" id="{D9DBA4AE-3B65-4348-97A3-849EE62F5F24}"/>
              </a:ext>
            </a:extLst>
          </p:cNvPr>
          <p:cNvSpPr>
            <a:spLocks noGrp="1"/>
          </p:cNvSpPr>
          <p:nvPr>
            <p:ph idx="1"/>
          </p:nvPr>
        </p:nvSpPr>
        <p:spPr>
          <a:xfrm>
            <a:off x="1252928" y="1050461"/>
            <a:ext cx="10241280" cy="4877499"/>
          </a:xfrm>
        </p:spPr>
        <p:txBody>
          <a:bodyPr vert="horz" lIns="0" tIns="0" rIns="0" bIns="0" rtlCol="0" anchor="t">
            <a:normAutofit fontScale="55000" lnSpcReduction="20000"/>
          </a:bodyPr>
          <a:lstStyle/>
          <a:p>
            <a:r>
              <a:rPr lang="en-US">
                <a:ea typeface="+mn-lt"/>
                <a:cs typeface="+mn-lt"/>
                <a:hlinkClick r:id="rId2"/>
              </a:rPr>
              <a:t>https://zeevector.com/cinepolis-logo-vector-png/</a:t>
            </a:r>
            <a:endParaRPr lang="en-US">
              <a:ea typeface="+mn-lt"/>
              <a:cs typeface="+mn-lt"/>
            </a:endParaRPr>
          </a:p>
          <a:p>
            <a:r>
              <a:rPr lang="en-US">
                <a:ea typeface="+mn-lt"/>
                <a:cs typeface="+mn-lt"/>
                <a:hlinkClick r:id="rId3"/>
              </a:rPr>
              <a:t>https://twitter.com/somoscinepolis/status/1114920771934015488?lang=hi</a:t>
            </a:r>
            <a:endParaRPr lang="en-US">
              <a:ea typeface="+mn-lt"/>
              <a:cs typeface="+mn-lt"/>
            </a:endParaRPr>
          </a:p>
          <a:p>
            <a:r>
              <a:rPr lang="en-US">
                <a:ea typeface="+mn-lt"/>
                <a:cs typeface="+mn-lt"/>
                <a:hlinkClick r:id="rId4"/>
              </a:rPr>
              <a:t>https://logos.fandom.com/wiki/Fundaci%C3%B3n_Cin%C3%A9polis</a:t>
            </a:r>
            <a:endParaRPr lang="en-US">
              <a:ea typeface="+mn-lt"/>
              <a:cs typeface="+mn-lt"/>
            </a:endParaRPr>
          </a:p>
          <a:p>
            <a:r>
              <a:rPr lang="en-US">
                <a:ea typeface="+mn-lt"/>
                <a:cs typeface="+mn-lt"/>
                <a:hlinkClick r:id="rId5"/>
              </a:rPr>
              <a:t>http://archive.pov.org/presumedguilty/film-description/</a:t>
            </a:r>
            <a:endParaRPr lang="en-US">
              <a:ea typeface="+mn-lt"/>
              <a:cs typeface="+mn-lt"/>
            </a:endParaRPr>
          </a:p>
          <a:p>
            <a:r>
              <a:rPr lang="en-US">
                <a:ea typeface="+mn-lt"/>
                <a:cs typeface="+mn-lt"/>
                <a:hlinkClick r:id="rId6"/>
              </a:rPr>
              <a:t>https://www.bbc.com/news/world-latin-america-12674150</a:t>
            </a:r>
            <a:endParaRPr lang="en-US">
              <a:ea typeface="+mn-lt"/>
              <a:cs typeface="+mn-lt"/>
            </a:endParaRPr>
          </a:p>
          <a:p>
            <a:r>
              <a:rPr lang="en-US">
                <a:ea typeface="+mn-lt"/>
                <a:cs typeface="+mn-lt"/>
                <a:hlinkClick r:id="rId7"/>
              </a:rPr>
              <a:t>https://www.amazon.com/Presumed-Guilty-Layda-Negrete/dp/B0071WQ806</a:t>
            </a:r>
            <a:endParaRPr lang="en-US">
              <a:ea typeface="+mn-lt"/>
              <a:cs typeface="+mn-lt"/>
            </a:endParaRPr>
          </a:p>
          <a:p>
            <a:r>
              <a:rPr lang="en-US">
                <a:ea typeface="+mn-lt"/>
                <a:cs typeface="+mn-lt"/>
                <a:hlinkClick r:id="rId8"/>
              </a:rPr>
              <a:t>https://www.foxnews.com/lifestyle/order-pulling-presumed-guilty-from-theaters-is-reversed</a:t>
            </a:r>
          </a:p>
          <a:p>
            <a:r>
              <a:rPr lang="en-US">
                <a:ea typeface="+mn-lt"/>
                <a:cs typeface="+mn-lt"/>
              </a:rPr>
              <a:t>https://www.theatlantic.com/international/archive/2021/07/ben-jerrys-decision-israel-settlements/619537/</a:t>
            </a:r>
          </a:p>
          <a:p>
            <a:r>
              <a:rPr lang="en-US">
                <a:ea typeface="+mn-lt"/>
                <a:cs typeface="+mn-lt"/>
                <a:hlinkClick r:id="rId9"/>
              </a:rPr>
              <a:t>https://www.benjerry.com/values/issues-we-care-about</a:t>
            </a:r>
          </a:p>
          <a:p>
            <a:r>
              <a:rPr lang="en-US">
                <a:ea typeface="+mn-lt"/>
                <a:cs typeface="+mn-lt"/>
                <a:hlinkClick r:id="rId10"/>
              </a:rPr>
              <a:t>https://www.dairyreporter.com/Article/2018/11/02/We-couldn-t-be-silent-any-longer-Ben-Jerry-s-new-flavor-gets-political</a:t>
            </a:r>
          </a:p>
          <a:p>
            <a:r>
              <a:rPr lang="en-US">
                <a:ea typeface="+mn-lt"/>
                <a:cs typeface="+mn-lt"/>
                <a:hlinkClick r:id="rId11"/>
              </a:rPr>
              <a:t>https://www.thestar.com/news/world/2018/09/24/ben-and-jerrys-creating-political-ice-cream-flavours.html</a:t>
            </a:r>
          </a:p>
          <a:p>
            <a:r>
              <a:rPr lang="en-US">
                <a:ea typeface="+mn-lt"/>
                <a:cs typeface="+mn-lt"/>
                <a:hlinkClick r:id="rId12"/>
              </a:rPr>
              <a:t>https://www.doarlaw.com/blog/2021/04/what-you-should-know-about-the-federal-governments-conviction-rate/</a:t>
            </a:r>
          </a:p>
          <a:p>
            <a:r>
              <a:rPr lang="en-US">
                <a:ea typeface="+mn-lt"/>
                <a:cs typeface="+mn-lt"/>
                <a:hlinkClick r:id="rId13"/>
              </a:rPr>
              <a:t>https://www.comparably.com/companies/cinepolis/leadership</a:t>
            </a:r>
          </a:p>
          <a:p>
            <a:r>
              <a:rPr lang="en-US">
                <a:ea typeface="+mn-lt"/>
                <a:cs typeface="+mn-lt"/>
              </a:rPr>
              <a:t>https://www.pewresearch.org/fact-tank/2019/06/11/only-2-of-federal-criminal-defendants-go-to-trial-and-most-who-do-are-found-guilty/</a:t>
            </a:r>
          </a:p>
        </p:txBody>
      </p:sp>
    </p:spTree>
    <p:extLst>
      <p:ext uri="{BB962C8B-B14F-4D97-AF65-F5344CB8AC3E}">
        <p14:creationId xmlns:p14="http://schemas.microsoft.com/office/powerpoint/2010/main" val="202218787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F7C1AF-3BC7-4FE3-A5C7-55BD866DB3A2}"/>
              </a:ext>
            </a:extLst>
          </p:cNvPr>
          <p:cNvSpPr>
            <a:spLocks noGrp="1"/>
          </p:cNvSpPr>
          <p:nvPr>
            <p:ph type="title"/>
          </p:nvPr>
        </p:nvSpPr>
        <p:spPr>
          <a:xfrm>
            <a:off x="1371600" y="457200"/>
            <a:ext cx="5268036" cy="2140145"/>
          </a:xfrm>
        </p:spPr>
        <p:txBody>
          <a:bodyPr anchor="b">
            <a:normAutofit/>
          </a:bodyPr>
          <a:lstStyle/>
          <a:p>
            <a:r>
              <a:rPr lang="en-US"/>
              <a:t>Alejandro Ramirez</a:t>
            </a:r>
          </a:p>
        </p:txBody>
      </p:sp>
      <p:sp>
        <p:nvSpPr>
          <p:cNvPr id="3" name="Content Placeholder 2">
            <a:extLst>
              <a:ext uri="{FF2B5EF4-FFF2-40B4-BE49-F238E27FC236}">
                <a16:creationId xmlns:a16="http://schemas.microsoft.com/office/drawing/2014/main" id="{A368FC8C-8057-4457-8203-CF34A024E081}"/>
              </a:ext>
            </a:extLst>
          </p:cNvPr>
          <p:cNvSpPr>
            <a:spLocks noGrp="1"/>
          </p:cNvSpPr>
          <p:nvPr>
            <p:ph idx="1"/>
          </p:nvPr>
        </p:nvSpPr>
        <p:spPr>
          <a:xfrm>
            <a:off x="1371599" y="3054545"/>
            <a:ext cx="5268037" cy="2567508"/>
          </a:xfrm>
        </p:spPr>
        <p:txBody>
          <a:bodyPr vert="horz" lIns="0" tIns="0" rIns="0" bIns="0" rtlCol="0" anchor="t">
            <a:normAutofit/>
          </a:bodyPr>
          <a:lstStyle/>
          <a:p>
            <a:r>
              <a:rPr lang="en-US" sz="1600"/>
              <a:t>In high school, Ramirez organized debate groups to tackle problems such as poverty and discrimination </a:t>
            </a:r>
          </a:p>
          <a:p>
            <a:r>
              <a:rPr lang="en-US" sz="1600"/>
              <a:t>Engaged with society by visiting senior homes, orphanages, and engaged with residents</a:t>
            </a:r>
          </a:p>
          <a:p>
            <a:r>
              <a:rPr lang="en-US" sz="1600"/>
              <a:t>BA in economics from Harvard University and MSc in developmental economics from the University of Oxford</a:t>
            </a:r>
          </a:p>
          <a:p>
            <a:r>
              <a:rPr lang="en-US" sz="1600"/>
              <a:t>Committed to fight social issues</a:t>
            </a:r>
          </a:p>
          <a:p>
            <a:endParaRPr lang="en-US" sz="1600"/>
          </a:p>
        </p:txBody>
      </p:sp>
      <p:pic>
        <p:nvPicPr>
          <p:cNvPr id="4" name="Picture 4">
            <a:extLst>
              <a:ext uri="{FF2B5EF4-FFF2-40B4-BE49-F238E27FC236}">
                <a16:creationId xmlns:a16="http://schemas.microsoft.com/office/drawing/2014/main" id="{0C786E76-3BC5-473E-AD7A-032834BF1D79}"/>
              </a:ext>
            </a:extLst>
          </p:cNvPr>
          <p:cNvPicPr>
            <a:picLocks noChangeAspect="1"/>
          </p:cNvPicPr>
          <p:nvPr/>
        </p:nvPicPr>
        <p:blipFill rotWithShape="1">
          <a:blip r:embed="rId2"/>
          <a:srcRect l="23625" r="20126" b="2"/>
          <a:stretch/>
        </p:blipFill>
        <p:spPr>
          <a:xfrm>
            <a:off x="7047513" y="975645"/>
            <a:ext cx="4443447" cy="4443447"/>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11" name="Rectangle 1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70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449133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82FCE-883B-43B8-B56B-4A1B20F86AC6}"/>
              </a:ext>
            </a:extLst>
          </p:cNvPr>
          <p:cNvSpPr>
            <a:spLocks noGrp="1"/>
          </p:cNvSpPr>
          <p:nvPr>
            <p:ph type="title"/>
          </p:nvPr>
        </p:nvSpPr>
        <p:spPr/>
        <p:txBody>
          <a:bodyPr/>
          <a:lstStyle/>
          <a:p>
            <a:r>
              <a:rPr lang="en-US"/>
              <a:t>Leadership and management styles</a:t>
            </a:r>
          </a:p>
        </p:txBody>
      </p:sp>
      <p:sp>
        <p:nvSpPr>
          <p:cNvPr id="3" name="Content Placeholder 2">
            <a:extLst>
              <a:ext uri="{FF2B5EF4-FFF2-40B4-BE49-F238E27FC236}">
                <a16:creationId xmlns:a16="http://schemas.microsoft.com/office/drawing/2014/main" id="{A2E1949D-E112-4E3F-B22E-311CC4E01797}"/>
              </a:ext>
            </a:extLst>
          </p:cNvPr>
          <p:cNvSpPr>
            <a:spLocks noGrp="1"/>
          </p:cNvSpPr>
          <p:nvPr>
            <p:ph idx="1"/>
          </p:nvPr>
        </p:nvSpPr>
        <p:spPr/>
        <p:txBody>
          <a:bodyPr vert="horz" lIns="0" tIns="0" rIns="0" bIns="0" rtlCol="0" anchor="t">
            <a:normAutofit/>
          </a:bodyPr>
          <a:lstStyle/>
          <a:p>
            <a:r>
              <a:rPr lang="en-US"/>
              <a:t>Employees ranked </a:t>
            </a:r>
            <a:r>
              <a:rPr lang="en-US">
                <a:ea typeface="+mn-lt"/>
                <a:cs typeface="+mn-lt"/>
              </a:rPr>
              <a:t>Alejandro a 79/100, which according to Comparably was ranked an A+</a:t>
            </a:r>
          </a:p>
          <a:p>
            <a:r>
              <a:rPr lang="en-US"/>
              <a:t>The female employees ranked </a:t>
            </a:r>
            <a:r>
              <a:rPr lang="en-US">
                <a:ea typeface="+mn-lt"/>
                <a:cs typeface="+mn-lt"/>
              </a:rPr>
              <a:t>Alejandro higher than the male employees</a:t>
            </a:r>
          </a:p>
          <a:p>
            <a:r>
              <a:rPr lang="en-US">
                <a:ea typeface="+mn-lt"/>
                <a:cs typeface="+mn-lt"/>
              </a:rPr>
              <a:t>The sales department ranked Alejandro the lowest</a:t>
            </a:r>
          </a:p>
          <a:p>
            <a:r>
              <a:rPr lang="en-US">
                <a:ea typeface="+mn-lt"/>
                <a:cs typeface="+mn-lt"/>
              </a:rPr>
              <a:t>The operations department ranked Alejandro the highest</a:t>
            </a:r>
          </a:p>
        </p:txBody>
      </p:sp>
    </p:spTree>
    <p:extLst>
      <p:ext uri="{BB962C8B-B14F-4D97-AF65-F5344CB8AC3E}">
        <p14:creationId xmlns:p14="http://schemas.microsoft.com/office/powerpoint/2010/main" val="3872540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C53F8DC-E65E-42A4-ABA3-AB41274F3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C4E67F-3171-4458-A2B2-102D7C428DBD}"/>
              </a:ext>
            </a:extLst>
          </p:cNvPr>
          <p:cNvSpPr>
            <a:spLocks noGrp="1"/>
          </p:cNvSpPr>
          <p:nvPr>
            <p:ph type="title"/>
          </p:nvPr>
        </p:nvSpPr>
        <p:spPr>
          <a:xfrm>
            <a:off x="1387149" y="457199"/>
            <a:ext cx="5524143" cy="1556725"/>
          </a:xfrm>
        </p:spPr>
        <p:txBody>
          <a:bodyPr anchor="b">
            <a:normAutofit/>
          </a:bodyPr>
          <a:lstStyle/>
          <a:p>
            <a:pPr>
              <a:lnSpc>
                <a:spcPct val="90000"/>
              </a:lnSpc>
            </a:pPr>
            <a:r>
              <a:rPr lang="en-US"/>
              <a:t>Alejandro's effect on Cinepolis</a:t>
            </a:r>
          </a:p>
        </p:txBody>
      </p:sp>
      <p:sp>
        <p:nvSpPr>
          <p:cNvPr id="3" name="Content Placeholder 2">
            <a:extLst>
              <a:ext uri="{FF2B5EF4-FFF2-40B4-BE49-F238E27FC236}">
                <a16:creationId xmlns:a16="http://schemas.microsoft.com/office/drawing/2014/main" id="{392A9FC4-1836-4F9A-B977-33E113292EEC}"/>
              </a:ext>
            </a:extLst>
          </p:cNvPr>
          <p:cNvSpPr>
            <a:spLocks noGrp="1"/>
          </p:cNvSpPr>
          <p:nvPr>
            <p:ph idx="1"/>
          </p:nvPr>
        </p:nvSpPr>
        <p:spPr>
          <a:xfrm>
            <a:off x="1387150" y="2384714"/>
            <a:ext cx="5476045" cy="3599226"/>
          </a:xfrm>
        </p:spPr>
        <p:txBody>
          <a:bodyPr vert="horz" lIns="0" tIns="0" rIns="0" bIns="0" rtlCol="0" anchor="t">
            <a:normAutofit fontScale="92500"/>
          </a:bodyPr>
          <a:lstStyle/>
          <a:p>
            <a:pPr>
              <a:lnSpc>
                <a:spcPct val="110000"/>
              </a:lnSpc>
            </a:pPr>
            <a:r>
              <a:rPr lang="en-US" sz="1400"/>
              <a:t>By 2011, Cinepolis sustained eight years of revenue growth over 100%</a:t>
            </a:r>
          </a:p>
          <a:p>
            <a:pPr>
              <a:lnSpc>
                <a:spcPct val="110000"/>
              </a:lnSpc>
            </a:pPr>
            <a:r>
              <a:rPr lang="en-US" sz="1400"/>
              <a:t>Launched Cinepolis Junior (later changed to </a:t>
            </a:r>
            <a:r>
              <a:rPr lang="en-US" sz="1400" err="1"/>
              <a:t>MiCine</a:t>
            </a:r>
            <a:r>
              <a:rPr lang="en-US" sz="1400"/>
              <a:t>)</a:t>
            </a:r>
          </a:p>
          <a:p>
            <a:pPr>
              <a:lnSpc>
                <a:spcPct val="110000"/>
              </a:lnSpc>
            </a:pPr>
            <a:r>
              <a:rPr lang="en-US" sz="1400"/>
              <a:t>Emphasized listening to customer needs</a:t>
            </a:r>
          </a:p>
          <a:p>
            <a:pPr lvl="1">
              <a:lnSpc>
                <a:spcPct val="110000"/>
              </a:lnSpc>
            </a:pPr>
            <a:r>
              <a:rPr lang="en-US" sz="1400"/>
              <a:t>Removed common practices such as intermissions during movie screenings</a:t>
            </a:r>
          </a:p>
          <a:p>
            <a:pPr>
              <a:lnSpc>
                <a:spcPct val="110000"/>
              </a:lnSpc>
            </a:pPr>
            <a:r>
              <a:rPr lang="en-US" sz="1400"/>
              <a:t>Started social </a:t>
            </a:r>
            <a:r>
              <a:rPr lang="en-US" sz="1400">
                <a:ea typeface="+mn-lt"/>
                <a:cs typeface="+mn-lt"/>
              </a:rPr>
              <a:t>initiatives to achieve social impacts in 2006</a:t>
            </a:r>
          </a:p>
          <a:p>
            <a:pPr lvl="1">
              <a:lnSpc>
                <a:spcPct val="110000"/>
              </a:lnSpc>
            </a:pPr>
            <a:r>
              <a:rPr lang="en-US" sz="1400"/>
              <a:t>Cinepolis Foundation (financed and coordinated the program "Del amor </a:t>
            </a:r>
            <a:r>
              <a:rPr lang="en-US" sz="1400" err="1"/>
              <a:t>nace</a:t>
            </a:r>
            <a:r>
              <a:rPr lang="en-US" sz="1400"/>
              <a:t> la vista" [Sight is Born out of Love])</a:t>
            </a:r>
          </a:p>
          <a:p>
            <a:pPr lvl="2">
              <a:lnSpc>
                <a:spcPct val="110000"/>
              </a:lnSpc>
            </a:pPr>
            <a:r>
              <a:rPr lang="en-US" sz="1400"/>
              <a:t>Provided access to cataract surgery in low-income communities</a:t>
            </a:r>
          </a:p>
          <a:p>
            <a:pPr lvl="1">
              <a:lnSpc>
                <a:spcPct val="110000"/>
              </a:lnSpc>
            </a:pPr>
            <a:r>
              <a:rPr lang="en-US" sz="1400"/>
              <a:t>"Vamos </a:t>
            </a:r>
            <a:r>
              <a:rPr lang="en-US" sz="1400" err="1"/>
              <a:t>todos</a:t>
            </a:r>
            <a:r>
              <a:rPr lang="en-US" sz="1400"/>
              <a:t> a Cinepolis" (Let's All Go to Cinepolis)</a:t>
            </a:r>
          </a:p>
          <a:p>
            <a:pPr lvl="1">
              <a:lnSpc>
                <a:spcPct val="110000"/>
              </a:lnSpc>
            </a:pPr>
            <a:r>
              <a:rPr lang="en-US" sz="1400"/>
              <a:t>"</a:t>
            </a:r>
            <a:r>
              <a:rPr lang="en-US" sz="1400" err="1"/>
              <a:t>Ruta</a:t>
            </a:r>
            <a:r>
              <a:rPr lang="en-US" sz="1400"/>
              <a:t> Cinepolis" </a:t>
            </a:r>
          </a:p>
          <a:p>
            <a:pPr>
              <a:lnSpc>
                <a:spcPct val="110000"/>
              </a:lnSpc>
            </a:pPr>
            <a:r>
              <a:rPr lang="en-US" sz="1400"/>
              <a:t>In the 2010 Haiti earthquake, Cinepolis brought movies to Haiti to help people forget about their troubles and have fun</a:t>
            </a:r>
          </a:p>
          <a:p>
            <a:pPr lvl="1">
              <a:lnSpc>
                <a:spcPct val="110000"/>
              </a:lnSpc>
            </a:pPr>
            <a:endParaRPr lang="en-US" sz="1400"/>
          </a:p>
          <a:p>
            <a:pPr lvl="1">
              <a:lnSpc>
                <a:spcPct val="110000"/>
              </a:lnSpc>
            </a:pPr>
            <a:endParaRPr lang="en-US" sz="1400"/>
          </a:p>
        </p:txBody>
      </p:sp>
      <p:pic>
        <p:nvPicPr>
          <p:cNvPr id="6" name="Picture 6" descr="A picture containing diagram&#10;&#10;Description automatically generated">
            <a:extLst>
              <a:ext uri="{FF2B5EF4-FFF2-40B4-BE49-F238E27FC236}">
                <a16:creationId xmlns:a16="http://schemas.microsoft.com/office/drawing/2014/main" id="{5F01FFD5-FE56-4D79-9B3C-89545131BDF6}"/>
              </a:ext>
            </a:extLst>
          </p:cNvPr>
          <p:cNvPicPr>
            <a:picLocks noChangeAspect="1"/>
          </p:cNvPicPr>
          <p:nvPr/>
        </p:nvPicPr>
        <p:blipFill>
          <a:blip r:embed="rId2"/>
          <a:stretch>
            <a:fillRect/>
          </a:stretch>
        </p:blipFill>
        <p:spPr>
          <a:xfrm>
            <a:off x="7569776" y="950658"/>
            <a:ext cx="4165023" cy="2082511"/>
          </a:xfrm>
          <a:prstGeom prst="rect">
            <a:avLst/>
          </a:prstGeom>
        </p:spPr>
      </p:pic>
      <p:pic>
        <p:nvPicPr>
          <p:cNvPr id="5" name="Picture 5" descr="A picture containing logo&#10;&#10;Description automatically generated">
            <a:extLst>
              <a:ext uri="{FF2B5EF4-FFF2-40B4-BE49-F238E27FC236}">
                <a16:creationId xmlns:a16="http://schemas.microsoft.com/office/drawing/2014/main" id="{1B77065B-1218-4707-A67B-4340DA4CBBDA}"/>
              </a:ext>
            </a:extLst>
          </p:cNvPr>
          <p:cNvPicPr>
            <a:picLocks noChangeAspect="1"/>
          </p:cNvPicPr>
          <p:nvPr/>
        </p:nvPicPr>
        <p:blipFill>
          <a:blip r:embed="rId3"/>
          <a:stretch>
            <a:fillRect/>
          </a:stretch>
        </p:blipFill>
        <p:spPr>
          <a:xfrm>
            <a:off x="7569776" y="3360776"/>
            <a:ext cx="4165023" cy="1468170"/>
          </a:xfrm>
          <a:prstGeom prst="rect">
            <a:avLst/>
          </a:prstGeom>
        </p:spPr>
      </p:pic>
      <p:sp>
        <p:nvSpPr>
          <p:cNvPr id="23" name="Rectangle 22">
            <a:extLst>
              <a:ext uri="{FF2B5EF4-FFF2-40B4-BE49-F238E27FC236}">
                <a16:creationId xmlns:a16="http://schemas.microsoft.com/office/drawing/2014/main" id="{3808F57C-E98A-4053-BD3D-4D04986CB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DD8121B-71ED-41BD-AA7C-9E5609999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777715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10">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740527-6A5D-4387-8C7A-F3CD04CDDF59}"/>
              </a:ext>
            </a:extLst>
          </p:cNvPr>
          <p:cNvSpPr>
            <a:spLocks noGrp="1"/>
          </p:cNvSpPr>
          <p:nvPr>
            <p:ph type="title"/>
          </p:nvPr>
        </p:nvSpPr>
        <p:spPr>
          <a:xfrm>
            <a:off x="1524000" y="1104445"/>
            <a:ext cx="9144000" cy="2826182"/>
          </a:xfrm>
        </p:spPr>
        <p:txBody>
          <a:bodyPr vert="horz" lIns="0" tIns="0" rIns="0" bIns="0" rtlCol="0" anchor="ctr">
            <a:normAutofit/>
          </a:bodyPr>
          <a:lstStyle/>
          <a:p>
            <a:pPr algn="ctr"/>
            <a:r>
              <a:rPr lang="en-US" sz="4400" spc="750">
                <a:solidFill>
                  <a:schemeClr val="bg1"/>
                </a:solidFill>
              </a:rPr>
              <a:t>Who has heard of presumed guilty (Presunto culpable)?</a:t>
            </a:r>
          </a:p>
        </p:txBody>
      </p:sp>
    </p:spTree>
    <p:extLst>
      <p:ext uri="{BB962C8B-B14F-4D97-AF65-F5344CB8AC3E}">
        <p14:creationId xmlns:p14="http://schemas.microsoft.com/office/powerpoint/2010/main" val="40909945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22D577-223B-44DD-BCBA-603B4703B2A0}"/>
              </a:ext>
            </a:extLst>
          </p:cNvPr>
          <p:cNvSpPr>
            <a:spLocks noGrp="1"/>
          </p:cNvSpPr>
          <p:nvPr>
            <p:ph type="title"/>
          </p:nvPr>
        </p:nvSpPr>
        <p:spPr>
          <a:xfrm>
            <a:off x="1380236" y="342814"/>
            <a:ext cx="5929422" cy="616288"/>
          </a:xfrm>
        </p:spPr>
        <p:txBody>
          <a:bodyPr>
            <a:normAutofit/>
          </a:bodyPr>
          <a:lstStyle/>
          <a:p>
            <a:r>
              <a:rPr lang="en-US" sz="4000"/>
              <a:t>Presumed guilty</a:t>
            </a:r>
          </a:p>
        </p:txBody>
      </p:sp>
      <p:sp>
        <p:nvSpPr>
          <p:cNvPr id="3" name="Content Placeholder 2">
            <a:extLst>
              <a:ext uri="{FF2B5EF4-FFF2-40B4-BE49-F238E27FC236}">
                <a16:creationId xmlns:a16="http://schemas.microsoft.com/office/drawing/2014/main" id="{920C4D46-C4ED-432D-B47C-C35121C7A573}"/>
              </a:ext>
            </a:extLst>
          </p:cNvPr>
          <p:cNvSpPr>
            <a:spLocks noGrp="1"/>
          </p:cNvSpPr>
          <p:nvPr>
            <p:ph idx="1"/>
          </p:nvPr>
        </p:nvSpPr>
        <p:spPr>
          <a:xfrm>
            <a:off x="1380237" y="997448"/>
            <a:ext cx="5929422" cy="4946152"/>
          </a:xfrm>
        </p:spPr>
        <p:txBody>
          <a:bodyPr vert="horz" lIns="0" tIns="0" rIns="0" bIns="0" rtlCol="0" anchor="t">
            <a:normAutofit/>
          </a:bodyPr>
          <a:lstStyle/>
          <a:p>
            <a:pPr>
              <a:lnSpc>
                <a:spcPct val="110000"/>
              </a:lnSpc>
            </a:pPr>
            <a:r>
              <a:rPr lang="en-US" sz="1800"/>
              <a:t>Documentary filmed between 2006-2008 by Roberto Hernandez and Layda Negrete</a:t>
            </a:r>
          </a:p>
          <a:p>
            <a:pPr>
              <a:lnSpc>
                <a:spcPct val="110000"/>
              </a:lnSpc>
            </a:pPr>
            <a:r>
              <a:rPr lang="en-US" sz="1800"/>
              <a:t>Exposed Mexico's judicial system (</a:t>
            </a:r>
            <a:r>
              <a:rPr lang="en-US" sz="1800">
                <a:ea typeface="+mn-lt"/>
                <a:cs typeface="+mn-lt"/>
              </a:rPr>
              <a:t>guilty until proven innocent)</a:t>
            </a:r>
          </a:p>
          <a:p>
            <a:pPr>
              <a:lnSpc>
                <a:spcPct val="110000"/>
              </a:lnSpc>
            </a:pPr>
            <a:r>
              <a:rPr lang="en-US" sz="1800"/>
              <a:t>Antonio Zuniga, a 26-year-old street vendor was accused of killing Juan Reyes in 2005</a:t>
            </a:r>
          </a:p>
          <a:p>
            <a:pPr lvl="1">
              <a:lnSpc>
                <a:spcPct val="110000"/>
              </a:lnSpc>
            </a:pPr>
            <a:r>
              <a:rPr lang="en-US" sz="1800"/>
              <a:t>Held incommunicado for two days without being told the charges against him</a:t>
            </a:r>
          </a:p>
          <a:p>
            <a:pPr lvl="1">
              <a:lnSpc>
                <a:spcPct val="110000"/>
              </a:lnSpc>
            </a:pPr>
            <a:r>
              <a:rPr lang="en-US" sz="1800"/>
              <a:t>Found guilty in a closed-door trial and sentenced to 20 years in jail</a:t>
            </a:r>
          </a:p>
          <a:p>
            <a:pPr lvl="1">
              <a:lnSpc>
                <a:spcPct val="110000"/>
              </a:lnSpc>
            </a:pPr>
            <a:r>
              <a:rPr lang="en-US" sz="1800"/>
              <a:t>Judge knew there was no evidence that linked Zuniga to the crime</a:t>
            </a:r>
          </a:p>
          <a:p>
            <a:pPr>
              <a:lnSpc>
                <a:spcPct val="110000"/>
              </a:lnSpc>
            </a:pPr>
            <a:r>
              <a:rPr lang="en-US" sz="1800"/>
              <a:t>According to the documentary, conviction rate in Mexico is 95%, but 92% of verdicts lack evidence</a:t>
            </a:r>
          </a:p>
          <a:p>
            <a:pPr>
              <a:lnSpc>
                <a:spcPct val="110000"/>
              </a:lnSpc>
            </a:pPr>
            <a:endParaRPr lang="en-US" sz="1800"/>
          </a:p>
        </p:txBody>
      </p:sp>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7453C327-A218-4796-A2C6-794AC03E47AB}"/>
              </a:ext>
            </a:extLst>
          </p:cNvPr>
          <p:cNvPicPr>
            <a:picLocks noChangeAspect="1"/>
          </p:cNvPicPr>
          <p:nvPr/>
        </p:nvPicPr>
        <p:blipFill rotWithShape="1">
          <a:blip r:embed="rId2"/>
          <a:srcRect l="2192" r="4063" b="3"/>
          <a:stretch/>
        </p:blipFill>
        <p:spPr>
          <a:xfrm>
            <a:off x="8115300" y="-12515"/>
            <a:ext cx="4076700" cy="6418631"/>
          </a:xfrm>
          <a:prstGeom prst="rect">
            <a:avLst/>
          </a:prstGeom>
        </p:spPr>
      </p:pic>
    </p:spTree>
    <p:extLst>
      <p:ext uri="{BB962C8B-B14F-4D97-AF65-F5344CB8AC3E}">
        <p14:creationId xmlns:p14="http://schemas.microsoft.com/office/powerpoint/2010/main" val="290756116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233071-129D-4147-A40F-D5CE4EA91D08}"/>
              </a:ext>
            </a:extLst>
          </p:cNvPr>
          <p:cNvSpPr>
            <a:spLocks noGrp="1"/>
          </p:cNvSpPr>
          <p:nvPr>
            <p:ph type="title"/>
          </p:nvPr>
        </p:nvSpPr>
        <p:spPr>
          <a:xfrm>
            <a:off x="1371600" y="457200"/>
            <a:ext cx="4911393" cy="1556724"/>
          </a:xfrm>
        </p:spPr>
        <p:txBody>
          <a:bodyPr anchor="b">
            <a:normAutofit/>
          </a:bodyPr>
          <a:lstStyle/>
          <a:p>
            <a:r>
              <a:rPr lang="en-US" sz="3300"/>
              <a:t>Conviction rate in Mexico vs united states</a:t>
            </a:r>
          </a:p>
        </p:txBody>
      </p:sp>
      <p:sp>
        <p:nvSpPr>
          <p:cNvPr id="3" name="Content Placeholder 2">
            <a:extLst>
              <a:ext uri="{FF2B5EF4-FFF2-40B4-BE49-F238E27FC236}">
                <a16:creationId xmlns:a16="http://schemas.microsoft.com/office/drawing/2014/main" id="{977BED97-EC14-420F-AA16-1AE4B1328169}"/>
              </a:ext>
            </a:extLst>
          </p:cNvPr>
          <p:cNvSpPr>
            <a:spLocks noGrp="1"/>
          </p:cNvSpPr>
          <p:nvPr>
            <p:ph idx="1"/>
          </p:nvPr>
        </p:nvSpPr>
        <p:spPr>
          <a:xfrm>
            <a:off x="1371601" y="2345635"/>
            <a:ext cx="4911392" cy="3583940"/>
          </a:xfrm>
        </p:spPr>
        <p:txBody>
          <a:bodyPr vert="horz" lIns="0" tIns="0" rIns="0" bIns="0" rtlCol="0" anchor="t">
            <a:normAutofit/>
          </a:bodyPr>
          <a:lstStyle/>
          <a:p>
            <a:r>
              <a:rPr lang="en-US" sz="1600"/>
              <a:t>With the conviction rate of 99.6% in the United States, 4% of that conviction rate results in </a:t>
            </a:r>
            <a:r>
              <a:rPr lang="en-US" sz="1600">
                <a:ea typeface="+mn-lt"/>
                <a:cs typeface="+mn-lt"/>
              </a:rPr>
              <a:t>acquittals, meaning about 95.6% of those who are convicted are found guilty of the crime</a:t>
            </a:r>
          </a:p>
          <a:p>
            <a:r>
              <a:rPr lang="en-US" sz="1600"/>
              <a:t>This stands out because the conviction rate is </a:t>
            </a:r>
            <a:r>
              <a:rPr lang="en-US" sz="1600">
                <a:ea typeface="+mn-lt"/>
                <a:cs typeface="+mn-lt"/>
              </a:rPr>
              <a:t>astronomically </a:t>
            </a:r>
            <a:r>
              <a:rPr lang="en-US" sz="1600"/>
              <a:t>high in the United States as well, and should also be taken into consideration </a:t>
            </a:r>
          </a:p>
          <a:p>
            <a:endParaRPr lang="en-US" sz="1600"/>
          </a:p>
        </p:txBody>
      </p:sp>
      <p:pic>
        <p:nvPicPr>
          <p:cNvPr id="4" name="Picture 4" descr="Diagram&#10;&#10;Description automatically generated">
            <a:extLst>
              <a:ext uri="{FF2B5EF4-FFF2-40B4-BE49-F238E27FC236}">
                <a16:creationId xmlns:a16="http://schemas.microsoft.com/office/drawing/2014/main" id="{F0051F55-4602-480E-B53D-2FDEE794CDCF}"/>
              </a:ext>
            </a:extLst>
          </p:cNvPr>
          <p:cNvPicPr>
            <a:picLocks noChangeAspect="1"/>
          </p:cNvPicPr>
          <p:nvPr/>
        </p:nvPicPr>
        <p:blipFill>
          <a:blip r:embed="rId2"/>
          <a:stretch>
            <a:fillRect/>
          </a:stretch>
        </p:blipFill>
        <p:spPr>
          <a:xfrm>
            <a:off x="7390676" y="457200"/>
            <a:ext cx="3598086" cy="5472375"/>
          </a:xfrm>
          <a:prstGeom prst="rect">
            <a:avLst/>
          </a:prstGeom>
        </p:spPr>
      </p:pic>
      <p:sp>
        <p:nvSpPr>
          <p:cNvPr id="11" name="Rectangle 10">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789921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68A22513-307E-4203-BEFF-5BBBFAFDD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211F11-4937-44F9-B733-211517A2D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9076" y="-431"/>
            <a:ext cx="11742924" cy="6858427"/>
          </a:xfrm>
          <a:prstGeom prst="rect">
            <a:avLst/>
          </a:prstGeom>
          <a:gradFill>
            <a:gsLst>
              <a:gs pos="2000">
                <a:schemeClr val="accent5">
                  <a:alpha val="17000"/>
                </a:schemeClr>
              </a:gs>
              <a:gs pos="100000">
                <a:schemeClr val="accent6">
                  <a:lumMod val="75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CF7BA0D-619B-4BA4-AF41-9F99DE301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9076" y="-429"/>
            <a:ext cx="11742924" cy="6400800"/>
          </a:xfrm>
          <a:prstGeom prst="rect">
            <a:avLst/>
          </a:prstGeom>
          <a:gradFill>
            <a:gsLst>
              <a:gs pos="0">
                <a:schemeClr val="accent5">
                  <a:alpha val="76000"/>
                </a:schemeClr>
              </a:gs>
              <a:gs pos="100000">
                <a:schemeClr val="accent2">
                  <a:lumMod val="20000"/>
                  <a:lumOff val="80000"/>
                  <a:alpha val="1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20A1EE3-9DEB-45B0-A9FA-080457925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2648"/>
            <a:ext cx="11742924" cy="6870648"/>
          </a:xfrm>
          <a:prstGeom prst="rect">
            <a:avLst/>
          </a:prstGeom>
          <a:gradFill>
            <a:gsLst>
              <a:gs pos="37000">
                <a:schemeClr val="accent5">
                  <a:lumMod val="60000"/>
                  <a:lumOff val="40000"/>
                  <a:alpha val="25000"/>
                </a:schemeClr>
              </a:gs>
              <a:gs pos="100000">
                <a:schemeClr val="accent2">
                  <a:alpha val="74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39513AF-ACB9-491F-AB2C-AA27171CB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8860813" cy="6857572"/>
          </a:xfrm>
          <a:prstGeom prst="rect">
            <a:avLst/>
          </a:prstGeom>
          <a:gradFill>
            <a:gsLst>
              <a:gs pos="6000">
                <a:schemeClr val="accent2">
                  <a:alpha val="88000"/>
                </a:schemeClr>
              </a:gs>
              <a:gs pos="100000">
                <a:schemeClr val="accent6">
                  <a:lumMod val="75000"/>
                  <a:alpha val="66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45F36B92-14BC-4E12-8F9A-737EFED6C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33214">
            <a:off x="5243949" y="-200984"/>
            <a:ext cx="6022658" cy="6022658"/>
          </a:xfrm>
          <a:custGeom>
            <a:avLst/>
            <a:gdLst>
              <a:gd name="connsiteX0" fmla="*/ 5757156 w 6022658"/>
              <a:gd name="connsiteY0" fmla="*/ 4243377 h 6022658"/>
              <a:gd name="connsiteX1" fmla="*/ 4298301 w 6022658"/>
              <a:gd name="connsiteY1" fmla="*/ 5730698 h 6022658"/>
              <a:gd name="connsiteX2" fmla="*/ 4183474 w 6022658"/>
              <a:gd name="connsiteY2" fmla="*/ 5786013 h 6022658"/>
              <a:gd name="connsiteX3" fmla="*/ 3011329 w 6022658"/>
              <a:gd name="connsiteY3" fmla="*/ 6022658 h 6022658"/>
              <a:gd name="connsiteX4" fmla="*/ 0 w 6022658"/>
              <a:gd name="connsiteY4" fmla="*/ 3011329 h 6022658"/>
              <a:gd name="connsiteX5" fmla="*/ 3011329 w 6022658"/>
              <a:gd name="connsiteY5" fmla="*/ 0 h 6022658"/>
              <a:gd name="connsiteX6" fmla="*/ 6022658 w 6022658"/>
              <a:gd name="connsiteY6" fmla="*/ 3011329 h 6022658"/>
              <a:gd name="connsiteX7" fmla="*/ 5786013 w 6022658"/>
              <a:gd name="connsiteY7" fmla="*/ 4183474 h 6022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2658" h="6022658">
                <a:moveTo>
                  <a:pt x="5757156" y="4243377"/>
                </a:moveTo>
                <a:lnTo>
                  <a:pt x="4298301" y="5730698"/>
                </a:lnTo>
                <a:lnTo>
                  <a:pt x="4183474" y="5786013"/>
                </a:lnTo>
                <a:cubicBezTo>
                  <a:pt x="3823203" y="5938395"/>
                  <a:pt x="3427106" y="6022658"/>
                  <a:pt x="3011329" y="6022658"/>
                </a:cubicBezTo>
                <a:cubicBezTo>
                  <a:pt x="1348218" y="6022658"/>
                  <a:pt x="0" y="4674440"/>
                  <a:pt x="0" y="3011329"/>
                </a:cubicBezTo>
                <a:cubicBezTo>
                  <a:pt x="0" y="1348218"/>
                  <a:pt x="1348218" y="0"/>
                  <a:pt x="3011329" y="0"/>
                </a:cubicBezTo>
                <a:cubicBezTo>
                  <a:pt x="4674440" y="0"/>
                  <a:pt x="6022658" y="1348218"/>
                  <a:pt x="6022658" y="3011329"/>
                </a:cubicBezTo>
                <a:cubicBezTo>
                  <a:pt x="6022658" y="3427107"/>
                  <a:pt x="5938394" y="3823204"/>
                  <a:pt x="5786013" y="4183474"/>
                </a:cubicBezTo>
                <a:close/>
              </a:path>
            </a:pathLst>
          </a:custGeom>
          <a:gradFill>
            <a:gsLst>
              <a:gs pos="21000">
                <a:schemeClr val="accent2">
                  <a:alpha val="0"/>
                </a:schemeClr>
              </a:gs>
              <a:gs pos="85000">
                <a:schemeClr val="accent6">
                  <a:alpha val="1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546BAEC-1B17-42D1-B9BA-69DFC96049EB}"/>
              </a:ext>
            </a:extLst>
          </p:cNvPr>
          <p:cNvSpPr>
            <a:spLocks noGrp="1"/>
          </p:cNvSpPr>
          <p:nvPr>
            <p:ph type="title"/>
          </p:nvPr>
        </p:nvSpPr>
        <p:spPr>
          <a:xfrm>
            <a:off x="1362638" y="1122362"/>
            <a:ext cx="6951109" cy="4243959"/>
          </a:xfrm>
        </p:spPr>
        <p:txBody>
          <a:bodyPr vert="horz" lIns="0" tIns="0" rIns="0" bIns="0" rtlCol="0" anchor="b">
            <a:normAutofit fontScale="90000"/>
          </a:bodyPr>
          <a:lstStyle/>
          <a:p>
            <a:pPr algn="r"/>
            <a:r>
              <a:rPr lang="en-US" sz="4400" spc="750">
                <a:solidFill>
                  <a:schemeClr val="bg1"/>
                </a:solidFill>
              </a:rPr>
              <a:t> Should the judicial system be changed?</a:t>
            </a:r>
            <a:br>
              <a:rPr lang="en-US" sz="4400" spc="750">
                <a:solidFill>
                  <a:schemeClr val="bg1"/>
                </a:solidFill>
              </a:rPr>
            </a:br>
            <a:br>
              <a:rPr lang="en-US" sz="4400" spc="750"/>
            </a:br>
            <a:r>
              <a:rPr lang="en-US" sz="4400" spc="750">
                <a:solidFill>
                  <a:schemeClr val="bg1"/>
                </a:solidFill>
              </a:rPr>
              <a:t>How would you convince the judge to release </a:t>
            </a:r>
            <a:r>
              <a:rPr lang="en-US" sz="4400" spc="750" err="1">
                <a:solidFill>
                  <a:schemeClr val="bg1"/>
                </a:solidFill>
              </a:rPr>
              <a:t>antonio</a:t>
            </a:r>
            <a:r>
              <a:rPr lang="en-US" sz="4400" spc="750">
                <a:solidFill>
                  <a:schemeClr val="bg1"/>
                </a:solidFill>
              </a:rPr>
              <a:t> </a:t>
            </a:r>
            <a:r>
              <a:rPr lang="en-US" sz="4400" spc="750" err="1">
                <a:solidFill>
                  <a:schemeClr val="bg1"/>
                </a:solidFill>
              </a:rPr>
              <a:t>zuniga</a:t>
            </a:r>
            <a:r>
              <a:rPr lang="en-US" sz="4400" spc="750">
                <a:solidFill>
                  <a:schemeClr val="bg1"/>
                </a:solidFill>
              </a:rPr>
              <a:t>?</a:t>
            </a:r>
          </a:p>
        </p:txBody>
      </p:sp>
    </p:spTree>
    <p:extLst>
      <p:ext uri="{BB962C8B-B14F-4D97-AF65-F5344CB8AC3E}">
        <p14:creationId xmlns:p14="http://schemas.microsoft.com/office/powerpoint/2010/main" val="185616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radientRiseVTI">
  <a:themeElements>
    <a:clrScheme name="AnalogousFromDarkSeedLeftStep">
      <a:dk1>
        <a:srgbClr val="000000"/>
      </a:dk1>
      <a:lt1>
        <a:srgbClr val="FFFFFF"/>
      </a:lt1>
      <a:dk2>
        <a:srgbClr val="382820"/>
      </a:dk2>
      <a:lt2>
        <a:srgbClr val="E6E2E8"/>
      </a:lt2>
      <a:accent1>
        <a:srgbClr val="6BB246"/>
      </a:accent1>
      <a:accent2>
        <a:srgbClr val="90AC39"/>
      </a:accent2>
      <a:accent3>
        <a:srgbClr val="B3A046"/>
      </a:accent3>
      <a:accent4>
        <a:srgbClr val="B16B3B"/>
      </a:accent4>
      <a:accent5>
        <a:srgbClr val="C34D4E"/>
      </a:accent5>
      <a:accent6>
        <a:srgbClr val="B13B6D"/>
      </a:accent6>
      <a:hlink>
        <a:srgbClr val="BF533F"/>
      </a:hlink>
      <a:folHlink>
        <a:srgbClr val="7F7F7F"/>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GradientRiseVTI</vt:lpstr>
      <vt:lpstr>Cinepolis</vt:lpstr>
      <vt:lpstr>What is Cinepolis?</vt:lpstr>
      <vt:lpstr>Alejandro Ramirez</vt:lpstr>
      <vt:lpstr>Leadership and management styles</vt:lpstr>
      <vt:lpstr>Alejandro's effect on Cinepolis</vt:lpstr>
      <vt:lpstr>Who has heard of presumed guilty (Presunto culpable)?</vt:lpstr>
      <vt:lpstr>Presumed guilty</vt:lpstr>
      <vt:lpstr>Conviction rate in Mexico vs united states</vt:lpstr>
      <vt:lpstr> Should the judicial system be changed?  How would you convince the judge to release antonio zuniga?</vt:lpstr>
      <vt:lpstr>Antonio Zuniga's retrial and presumed guilty</vt:lpstr>
      <vt:lpstr>Presumed guilty trailer Warning: Some graphic scenes</vt:lpstr>
      <vt:lpstr>Alejandro Ramirez and presumed guilty</vt:lpstr>
      <vt:lpstr>ALEJANDRO RAMIREZ AND PRESUMED GUILTY (cont.)</vt:lpstr>
      <vt:lpstr>Presumed guilty's complication</vt:lpstr>
      <vt:lpstr>Order of removal</vt:lpstr>
      <vt:lpstr>What to do now?</vt:lpstr>
      <vt:lpstr>ethics</vt:lpstr>
      <vt:lpstr>Annual revenue growth</vt:lpstr>
      <vt:lpstr>What would you do?</vt:lpstr>
      <vt:lpstr>What happened?</vt:lpstr>
      <vt:lpstr>Ben &amp; Jerry's politics</vt:lpstr>
      <vt:lpstr>What happened afterwards?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2021-09-07T02:43:27Z</dcterms:created>
  <dcterms:modified xsi:type="dcterms:W3CDTF">2021-09-22T22:07:35Z</dcterms:modified>
</cp:coreProperties>
</file>